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3" r:id="rId1"/>
  </p:sldMasterIdLst>
  <p:notesMasterIdLst>
    <p:notesMasterId r:id="rId36"/>
  </p:notesMasterIdLst>
  <p:sldIdLst>
    <p:sldId id="256" r:id="rId2"/>
    <p:sldId id="257" r:id="rId3"/>
    <p:sldId id="303" r:id="rId4"/>
    <p:sldId id="333" r:id="rId5"/>
    <p:sldId id="324" r:id="rId6"/>
    <p:sldId id="345" r:id="rId7"/>
    <p:sldId id="332" r:id="rId8"/>
    <p:sldId id="334" r:id="rId9"/>
    <p:sldId id="335" r:id="rId10"/>
    <p:sldId id="336" r:id="rId11"/>
    <p:sldId id="325" r:id="rId12"/>
    <p:sldId id="326" r:id="rId13"/>
    <p:sldId id="338" r:id="rId14"/>
    <p:sldId id="337" r:id="rId15"/>
    <p:sldId id="339" r:id="rId16"/>
    <p:sldId id="340" r:id="rId17"/>
    <p:sldId id="341" r:id="rId18"/>
    <p:sldId id="346" r:id="rId19"/>
    <p:sldId id="328" r:id="rId20"/>
    <p:sldId id="359" r:id="rId21"/>
    <p:sldId id="331" r:id="rId22"/>
    <p:sldId id="344" r:id="rId23"/>
    <p:sldId id="343" r:id="rId24"/>
    <p:sldId id="348" r:id="rId25"/>
    <p:sldId id="349" r:id="rId26"/>
    <p:sldId id="350" r:id="rId27"/>
    <p:sldId id="351" r:id="rId28"/>
    <p:sldId id="352" r:id="rId29"/>
    <p:sldId id="353" r:id="rId30"/>
    <p:sldId id="354" r:id="rId31"/>
    <p:sldId id="355" r:id="rId32"/>
    <p:sldId id="356" r:id="rId33"/>
    <p:sldId id="357" r:id="rId34"/>
    <p:sldId id="358"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Glance" initials="DG" lastIdx="1" clrIdx="0">
    <p:extLst>
      <p:ext uri="{19B8F6BF-5375-455C-9EA6-DF929625EA0E}">
        <p15:presenceInfo xmlns:p15="http://schemas.microsoft.com/office/powerpoint/2012/main" userId="S::00048920@uwa.edu.au::78f19221-0802-4a87-b561-ec50043bdac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386"/>
    <p:restoredTop sz="96327"/>
  </p:normalViewPr>
  <p:slideViewPr>
    <p:cSldViewPr snapToGrid="0" snapToObjects="1">
      <p:cViewPr varScale="1">
        <p:scale>
          <a:sx n="111" d="100"/>
          <a:sy n="111" d="100"/>
        </p:scale>
        <p:origin x="10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ert McKnight" userId="d5c7fb24-67df-49c0-a0e8-7fe946ae099c" providerId="ADAL" clId="{7DE00455-9B80-4EFE-8468-ADBF71E1905C}"/>
    <pc:docChg chg="modSld sldOrd">
      <pc:chgData name="Robert McKnight" userId="d5c7fb24-67df-49c0-a0e8-7fe946ae099c" providerId="ADAL" clId="{7DE00455-9B80-4EFE-8468-ADBF71E1905C}" dt="2023-08-09T05:58:11.982" v="3"/>
      <pc:docMkLst>
        <pc:docMk/>
      </pc:docMkLst>
      <pc:sldChg chg="ord">
        <pc:chgData name="Robert McKnight" userId="d5c7fb24-67df-49c0-a0e8-7fe946ae099c" providerId="ADAL" clId="{7DE00455-9B80-4EFE-8468-ADBF71E1905C}" dt="2023-08-09T05:58:11.982" v="3"/>
        <pc:sldMkLst>
          <pc:docMk/>
          <pc:sldMk cId="3977563700" sldId="328"/>
        </pc:sldMkLst>
      </pc:sldChg>
      <pc:sldChg chg="ord">
        <pc:chgData name="Robert McKnight" userId="d5c7fb24-67df-49c0-a0e8-7fe946ae099c" providerId="ADAL" clId="{7DE00455-9B80-4EFE-8468-ADBF71E1905C}" dt="2023-08-09T05:57:24.069" v="1"/>
        <pc:sldMkLst>
          <pc:docMk/>
          <pc:sldMk cId="491221560" sldId="343"/>
        </pc:sldMkLst>
      </pc:sldChg>
      <pc:sldChg chg="ord">
        <pc:chgData name="Robert McKnight" userId="d5c7fb24-67df-49c0-a0e8-7fe946ae099c" providerId="ADAL" clId="{7DE00455-9B80-4EFE-8468-ADBF71E1905C}" dt="2023-08-09T05:57:24.069" v="1"/>
        <pc:sldMkLst>
          <pc:docMk/>
          <pc:sldMk cId="1557487647" sldId="344"/>
        </pc:sldMkLst>
      </pc:sldChg>
      <pc:sldChg chg="ord">
        <pc:chgData name="Robert McKnight" userId="d5c7fb24-67df-49c0-a0e8-7fe946ae099c" providerId="ADAL" clId="{7DE00455-9B80-4EFE-8468-ADBF71E1905C}" dt="2023-08-09T05:58:11.982" v="3"/>
        <pc:sldMkLst>
          <pc:docMk/>
          <pc:sldMk cId="3320253300" sldId="359"/>
        </pc:sldMkLst>
      </pc:sldChg>
    </pc:docChg>
  </pc:docChgLst>
  <pc:docChgLst>
    <pc:chgData name="Robert McKnight" userId="d5c7fb24-67df-49c0-a0e8-7fe946ae099c" providerId="ADAL" clId="{2C3B4E7E-7C9C-41D4-AD8C-26FAAB3DDEEB}"/>
    <pc:docChg chg="delSld modSld sldOrd">
      <pc:chgData name="Robert McKnight" userId="d5c7fb24-67df-49c0-a0e8-7fe946ae099c" providerId="ADAL" clId="{2C3B4E7E-7C9C-41D4-AD8C-26FAAB3DDEEB}" dt="2024-08-08T06:08:53.765" v="3" actId="47"/>
      <pc:docMkLst>
        <pc:docMk/>
      </pc:docMkLst>
      <pc:sldChg chg="del">
        <pc:chgData name="Robert McKnight" userId="d5c7fb24-67df-49c0-a0e8-7fe946ae099c" providerId="ADAL" clId="{2C3B4E7E-7C9C-41D4-AD8C-26FAAB3DDEEB}" dt="2024-08-08T06:08:53.765" v="3" actId="47"/>
        <pc:sldMkLst>
          <pc:docMk/>
          <pc:sldMk cId="3317462850" sldId="329"/>
        </pc:sldMkLst>
      </pc:sldChg>
      <pc:sldChg chg="ord">
        <pc:chgData name="Robert McKnight" userId="d5c7fb24-67df-49c0-a0e8-7fe946ae099c" providerId="ADAL" clId="{2C3B4E7E-7C9C-41D4-AD8C-26FAAB3DDEEB}" dt="2024-08-06T02:34:50.865" v="1"/>
        <pc:sldMkLst>
          <pc:docMk/>
          <pc:sldMk cId="3317214164" sldId="331"/>
        </pc:sldMkLst>
      </pc:sldChg>
      <pc:sldChg chg="del">
        <pc:chgData name="Robert McKnight" userId="d5c7fb24-67df-49c0-a0e8-7fe946ae099c" providerId="ADAL" clId="{2C3B4E7E-7C9C-41D4-AD8C-26FAAB3DDEEB}" dt="2024-08-08T06:08:47.989" v="2" actId="47"/>
        <pc:sldMkLst>
          <pc:docMk/>
          <pc:sldMk cId="2750568575" sldId="342"/>
        </pc:sldMkLst>
      </pc:sldChg>
      <pc:sldChg chg="ord">
        <pc:chgData name="Robert McKnight" userId="d5c7fb24-67df-49c0-a0e8-7fe946ae099c" providerId="ADAL" clId="{2C3B4E7E-7C9C-41D4-AD8C-26FAAB3DDEEB}" dt="2024-08-06T02:34:50.865" v="1"/>
        <pc:sldMkLst>
          <pc:docMk/>
          <pc:sldMk cId="491221560" sldId="343"/>
        </pc:sldMkLst>
      </pc:sldChg>
      <pc:sldChg chg="ord">
        <pc:chgData name="Robert McKnight" userId="d5c7fb24-67df-49c0-a0e8-7fe946ae099c" providerId="ADAL" clId="{2C3B4E7E-7C9C-41D4-AD8C-26FAAB3DDEEB}" dt="2024-08-06T02:34:50.865" v="1"/>
        <pc:sldMkLst>
          <pc:docMk/>
          <pc:sldMk cId="1557487647" sldId="34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B98991-3A4E-4ED5-B480-752FF5CB0B4E}" type="doc">
      <dgm:prSet loTypeId="urn:microsoft.com/office/officeart/2016/7/layout/BasicLinearProcessNumbered" loCatId="process" qsTypeId="urn:microsoft.com/office/officeart/2005/8/quickstyle/simple4" qsCatId="simple" csTypeId="urn:microsoft.com/office/officeart/2005/8/colors/colorful2" csCatId="colorful" phldr="1"/>
      <dgm:spPr/>
      <dgm:t>
        <a:bodyPr/>
        <a:lstStyle/>
        <a:p>
          <a:endParaRPr lang="en-US"/>
        </a:p>
      </dgm:t>
    </dgm:pt>
    <dgm:pt modelId="{E8A78B36-5307-4D56-B467-E1D4C5A3F784}">
      <dgm:prSet/>
      <dgm:spPr/>
      <dgm:t>
        <a:bodyPr/>
        <a:lstStyle/>
        <a:p>
          <a:r>
            <a:rPr lang="en-AU" dirty="0"/>
            <a:t>The stages of digital forensics</a:t>
          </a:r>
          <a:endParaRPr lang="en-US" dirty="0"/>
        </a:p>
      </dgm:t>
    </dgm:pt>
    <dgm:pt modelId="{F85A4418-B090-4217-BE01-0690F551D4C1}" type="parTrans" cxnId="{7EE6F74E-23B7-45F0-8456-EEFFD75246A1}">
      <dgm:prSet/>
      <dgm:spPr/>
      <dgm:t>
        <a:bodyPr/>
        <a:lstStyle/>
        <a:p>
          <a:endParaRPr lang="en-US"/>
        </a:p>
      </dgm:t>
    </dgm:pt>
    <dgm:pt modelId="{EDC6D83E-3F24-4422-8F66-1C65CC889DC5}" type="sibTrans" cxnId="{7EE6F74E-23B7-45F0-8456-EEFFD75246A1}">
      <dgm:prSet phldrT="1" phldr="0"/>
      <dgm:spPr/>
      <dgm:t>
        <a:bodyPr/>
        <a:lstStyle/>
        <a:p>
          <a:r>
            <a:rPr lang="en-US"/>
            <a:t>1</a:t>
          </a:r>
        </a:p>
      </dgm:t>
    </dgm:pt>
    <dgm:pt modelId="{C0214FB6-6EC3-4665-8706-CB101F5B3E18}">
      <dgm:prSet/>
      <dgm:spPr/>
      <dgm:t>
        <a:bodyPr/>
        <a:lstStyle/>
        <a:p>
          <a:r>
            <a:rPr lang="en-AU" dirty="0"/>
            <a:t>The legal basis</a:t>
          </a:r>
          <a:endParaRPr lang="en-US" dirty="0"/>
        </a:p>
      </dgm:t>
    </dgm:pt>
    <dgm:pt modelId="{442B6C32-4F20-49D9-96EE-C3979D32EAF6}" type="parTrans" cxnId="{9BE2D0E9-61C3-4591-A579-CB2C70503C71}">
      <dgm:prSet/>
      <dgm:spPr/>
      <dgm:t>
        <a:bodyPr/>
        <a:lstStyle/>
        <a:p>
          <a:endParaRPr lang="en-US"/>
        </a:p>
      </dgm:t>
    </dgm:pt>
    <dgm:pt modelId="{794529F6-565F-44D0-9786-6183FCFFDF4E}" type="sibTrans" cxnId="{9BE2D0E9-61C3-4591-A579-CB2C70503C71}">
      <dgm:prSet phldrT="2" phldr="0"/>
      <dgm:spPr/>
      <dgm:t>
        <a:bodyPr/>
        <a:lstStyle/>
        <a:p>
          <a:r>
            <a:rPr lang="en-US"/>
            <a:t>2</a:t>
          </a:r>
        </a:p>
      </dgm:t>
    </dgm:pt>
    <dgm:pt modelId="{324F89C8-0DEF-44E7-BED7-997BC9B966FB}">
      <dgm:prSet/>
      <dgm:spPr/>
      <dgm:t>
        <a:bodyPr/>
        <a:lstStyle/>
        <a:p>
          <a:r>
            <a:rPr lang="en-AU" dirty="0"/>
            <a:t>Its role in criminal cases</a:t>
          </a:r>
          <a:endParaRPr lang="en-US" dirty="0"/>
        </a:p>
      </dgm:t>
    </dgm:pt>
    <dgm:pt modelId="{966C942F-E62B-49D8-9329-1BA7E9262ED5}" type="parTrans" cxnId="{DAA85A4A-2D96-4284-9282-F5F91AF6A13A}">
      <dgm:prSet/>
      <dgm:spPr/>
      <dgm:t>
        <a:bodyPr/>
        <a:lstStyle/>
        <a:p>
          <a:endParaRPr lang="en-US"/>
        </a:p>
      </dgm:t>
    </dgm:pt>
    <dgm:pt modelId="{1AD416CF-0432-49ED-9B00-78C8F8E129AA}" type="sibTrans" cxnId="{DAA85A4A-2D96-4284-9282-F5F91AF6A13A}">
      <dgm:prSet phldrT="3" phldr="0"/>
      <dgm:spPr/>
      <dgm:t>
        <a:bodyPr/>
        <a:lstStyle/>
        <a:p>
          <a:r>
            <a:rPr lang="en-US"/>
            <a:t>3</a:t>
          </a:r>
        </a:p>
      </dgm:t>
    </dgm:pt>
    <dgm:pt modelId="{60E2F236-9F6D-1644-9DA1-DE99C590E059}" type="pres">
      <dgm:prSet presAssocID="{00B98991-3A4E-4ED5-B480-752FF5CB0B4E}" presName="Name0" presStyleCnt="0">
        <dgm:presLayoutVars>
          <dgm:animLvl val="lvl"/>
          <dgm:resizeHandles val="exact"/>
        </dgm:presLayoutVars>
      </dgm:prSet>
      <dgm:spPr/>
    </dgm:pt>
    <dgm:pt modelId="{5E090462-FF80-4B4A-8F90-0F2370D07C38}" type="pres">
      <dgm:prSet presAssocID="{E8A78B36-5307-4D56-B467-E1D4C5A3F784}" presName="compositeNode" presStyleCnt="0">
        <dgm:presLayoutVars>
          <dgm:bulletEnabled val="1"/>
        </dgm:presLayoutVars>
      </dgm:prSet>
      <dgm:spPr/>
    </dgm:pt>
    <dgm:pt modelId="{1716D9C4-7393-7544-BD9D-DAD6BBD19687}" type="pres">
      <dgm:prSet presAssocID="{E8A78B36-5307-4D56-B467-E1D4C5A3F784}" presName="bgRect" presStyleLbl="bgAccFollowNode1" presStyleIdx="0" presStyleCnt="3"/>
      <dgm:spPr/>
    </dgm:pt>
    <dgm:pt modelId="{113D60E8-0DB7-3648-A9F0-AAD1475A906F}" type="pres">
      <dgm:prSet presAssocID="{EDC6D83E-3F24-4422-8F66-1C65CC889DC5}" presName="sibTransNodeCircle" presStyleLbl="alignNode1" presStyleIdx="0" presStyleCnt="6">
        <dgm:presLayoutVars>
          <dgm:chMax val="0"/>
          <dgm:bulletEnabled/>
        </dgm:presLayoutVars>
      </dgm:prSet>
      <dgm:spPr/>
    </dgm:pt>
    <dgm:pt modelId="{429E4E49-34E8-9842-B3E2-FA833163D40B}" type="pres">
      <dgm:prSet presAssocID="{E8A78B36-5307-4D56-B467-E1D4C5A3F784}" presName="bottomLine" presStyleLbl="alignNode1" presStyleIdx="1" presStyleCnt="6">
        <dgm:presLayoutVars/>
      </dgm:prSet>
      <dgm:spPr/>
    </dgm:pt>
    <dgm:pt modelId="{95774AFE-942D-0C42-8F54-F6C96CD9419C}" type="pres">
      <dgm:prSet presAssocID="{E8A78B36-5307-4D56-B467-E1D4C5A3F784}" presName="nodeText" presStyleLbl="bgAccFollowNode1" presStyleIdx="0" presStyleCnt="3">
        <dgm:presLayoutVars>
          <dgm:bulletEnabled val="1"/>
        </dgm:presLayoutVars>
      </dgm:prSet>
      <dgm:spPr/>
    </dgm:pt>
    <dgm:pt modelId="{3468F9D4-F9E9-9341-9FA4-A01DCD7F41A0}" type="pres">
      <dgm:prSet presAssocID="{EDC6D83E-3F24-4422-8F66-1C65CC889DC5}" presName="sibTrans" presStyleCnt="0"/>
      <dgm:spPr/>
    </dgm:pt>
    <dgm:pt modelId="{199B3014-98DC-E94A-BD31-EC4E78DF5EC9}" type="pres">
      <dgm:prSet presAssocID="{C0214FB6-6EC3-4665-8706-CB101F5B3E18}" presName="compositeNode" presStyleCnt="0">
        <dgm:presLayoutVars>
          <dgm:bulletEnabled val="1"/>
        </dgm:presLayoutVars>
      </dgm:prSet>
      <dgm:spPr/>
    </dgm:pt>
    <dgm:pt modelId="{502916FD-163B-9F4A-894B-7D34CED75E33}" type="pres">
      <dgm:prSet presAssocID="{C0214FB6-6EC3-4665-8706-CB101F5B3E18}" presName="bgRect" presStyleLbl="bgAccFollowNode1" presStyleIdx="1" presStyleCnt="3"/>
      <dgm:spPr/>
    </dgm:pt>
    <dgm:pt modelId="{524A982D-8E6D-A34B-AB1E-3694665CB8F6}" type="pres">
      <dgm:prSet presAssocID="{794529F6-565F-44D0-9786-6183FCFFDF4E}" presName="sibTransNodeCircle" presStyleLbl="alignNode1" presStyleIdx="2" presStyleCnt="6">
        <dgm:presLayoutVars>
          <dgm:chMax val="0"/>
          <dgm:bulletEnabled/>
        </dgm:presLayoutVars>
      </dgm:prSet>
      <dgm:spPr/>
    </dgm:pt>
    <dgm:pt modelId="{B4935AB0-7961-4C4D-937E-A63F07908631}" type="pres">
      <dgm:prSet presAssocID="{C0214FB6-6EC3-4665-8706-CB101F5B3E18}" presName="bottomLine" presStyleLbl="alignNode1" presStyleIdx="3" presStyleCnt="6">
        <dgm:presLayoutVars/>
      </dgm:prSet>
      <dgm:spPr/>
    </dgm:pt>
    <dgm:pt modelId="{0839DC76-2CAF-1A41-BF07-187E50A67FB6}" type="pres">
      <dgm:prSet presAssocID="{C0214FB6-6EC3-4665-8706-CB101F5B3E18}" presName="nodeText" presStyleLbl="bgAccFollowNode1" presStyleIdx="1" presStyleCnt="3">
        <dgm:presLayoutVars>
          <dgm:bulletEnabled val="1"/>
        </dgm:presLayoutVars>
      </dgm:prSet>
      <dgm:spPr/>
    </dgm:pt>
    <dgm:pt modelId="{AD4B0427-E9FC-984B-8EB7-F8BE36CC72DE}" type="pres">
      <dgm:prSet presAssocID="{794529F6-565F-44D0-9786-6183FCFFDF4E}" presName="sibTrans" presStyleCnt="0"/>
      <dgm:spPr/>
    </dgm:pt>
    <dgm:pt modelId="{A8B92491-66F8-2343-89C3-BCB8DD2393DF}" type="pres">
      <dgm:prSet presAssocID="{324F89C8-0DEF-44E7-BED7-997BC9B966FB}" presName="compositeNode" presStyleCnt="0">
        <dgm:presLayoutVars>
          <dgm:bulletEnabled val="1"/>
        </dgm:presLayoutVars>
      </dgm:prSet>
      <dgm:spPr/>
    </dgm:pt>
    <dgm:pt modelId="{015C18ED-8803-3C44-B1F0-AA0FCCCBD92E}" type="pres">
      <dgm:prSet presAssocID="{324F89C8-0DEF-44E7-BED7-997BC9B966FB}" presName="bgRect" presStyleLbl="bgAccFollowNode1" presStyleIdx="2" presStyleCnt="3"/>
      <dgm:spPr/>
    </dgm:pt>
    <dgm:pt modelId="{C3A8EC70-882D-CC41-90FC-4DB1F2441235}" type="pres">
      <dgm:prSet presAssocID="{1AD416CF-0432-49ED-9B00-78C8F8E129AA}" presName="sibTransNodeCircle" presStyleLbl="alignNode1" presStyleIdx="4" presStyleCnt="6">
        <dgm:presLayoutVars>
          <dgm:chMax val="0"/>
          <dgm:bulletEnabled/>
        </dgm:presLayoutVars>
      </dgm:prSet>
      <dgm:spPr/>
    </dgm:pt>
    <dgm:pt modelId="{B662D6CA-BE5C-154F-A091-8C74E6854036}" type="pres">
      <dgm:prSet presAssocID="{324F89C8-0DEF-44E7-BED7-997BC9B966FB}" presName="bottomLine" presStyleLbl="alignNode1" presStyleIdx="5" presStyleCnt="6">
        <dgm:presLayoutVars/>
      </dgm:prSet>
      <dgm:spPr/>
    </dgm:pt>
    <dgm:pt modelId="{A06C5FA1-455B-9245-8749-D0F270C7C5C3}" type="pres">
      <dgm:prSet presAssocID="{324F89C8-0DEF-44E7-BED7-997BC9B966FB}" presName="nodeText" presStyleLbl="bgAccFollowNode1" presStyleIdx="2" presStyleCnt="3">
        <dgm:presLayoutVars>
          <dgm:bulletEnabled val="1"/>
        </dgm:presLayoutVars>
      </dgm:prSet>
      <dgm:spPr/>
    </dgm:pt>
  </dgm:ptLst>
  <dgm:cxnLst>
    <dgm:cxn modelId="{A519E005-5A04-E648-95D9-9E9DB2520FBD}" type="presOf" srcId="{E8A78B36-5307-4D56-B467-E1D4C5A3F784}" destId="{1716D9C4-7393-7544-BD9D-DAD6BBD19687}" srcOrd="0" destOrd="0" presId="urn:microsoft.com/office/officeart/2016/7/layout/BasicLinearProcessNumbered"/>
    <dgm:cxn modelId="{1387792A-737F-1B48-A325-AFC457C18DBE}" type="presOf" srcId="{EDC6D83E-3F24-4422-8F66-1C65CC889DC5}" destId="{113D60E8-0DB7-3648-A9F0-AAD1475A906F}" srcOrd="0" destOrd="0" presId="urn:microsoft.com/office/officeart/2016/7/layout/BasicLinearProcessNumbered"/>
    <dgm:cxn modelId="{DAA85A4A-2D96-4284-9282-F5F91AF6A13A}" srcId="{00B98991-3A4E-4ED5-B480-752FF5CB0B4E}" destId="{324F89C8-0DEF-44E7-BED7-997BC9B966FB}" srcOrd="2" destOrd="0" parTransId="{966C942F-E62B-49D8-9329-1BA7E9262ED5}" sibTransId="{1AD416CF-0432-49ED-9B00-78C8F8E129AA}"/>
    <dgm:cxn modelId="{6590DD4B-E052-4245-B0C8-2312D4489DFA}" type="presOf" srcId="{C0214FB6-6EC3-4665-8706-CB101F5B3E18}" destId="{502916FD-163B-9F4A-894B-7D34CED75E33}" srcOrd="0" destOrd="0" presId="urn:microsoft.com/office/officeart/2016/7/layout/BasicLinearProcessNumbered"/>
    <dgm:cxn modelId="{9467376C-75E8-D243-BDCD-E4DF5173197D}" type="presOf" srcId="{1AD416CF-0432-49ED-9B00-78C8F8E129AA}" destId="{C3A8EC70-882D-CC41-90FC-4DB1F2441235}" srcOrd="0" destOrd="0" presId="urn:microsoft.com/office/officeart/2016/7/layout/BasicLinearProcessNumbered"/>
    <dgm:cxn modelId="{7EE6F74E-23B7-45F0-8456-EEFFD75246A1}" srcId="{00B98991-3A4E-4ED5-B480-752FF5CB0B4E}" destId="{E8A78B36-5307-4D56-B467-E1D4C5A3F784}" srcOrd="0" destOrd="0" parTransId="{F85A4418-B090-4217-BE01-0690F551D4C1}" sibTransId="{EDC6D83E-3F24-4422-8F66-1C65CC889DC5}"/>
    <dgm:cxn modelId="{B665D581-A763-4940-91C6-EB7C5505624C}" type="presOf" srcId="{324F89C8-0DEF-44E7-BED7-997BC9B966FB}" destId="{A06C5FA1-455B-9245-8749-D0F270C7C5C3}" srcOrd="1" destOrd="0" presId="urn:microsoft.com/office/officeart/2016/7/layout/BasicLinearProcessNumbered"/>
    <dgm:cxn modelId="{C5359E84-A837-6C4C-875B-9B077E9F2E84}" type="presOf" srcId="{E8A78B36-5307-4D56-B467-E1D4C5A3F784}" destId="{95774AFE-942D-0C42-8F54-F6C96CD9419C}" srcOrd="1" destOrd="0" presId="urn:microsoft.com/office/officeart/2016/7/layout/BasicLinearProcessNumbered"/>
    <dgm:cxn modelId="{E6A09491-CDE2-1E49-A504-E87AB376B672}" type="presOf" srcId="{C0214FB6-6EC3-4665-8706-CB101F5B3E18}" destId="{0839DC76-2CAF-1A41-BF07-187E50A67FB6}" srcOrd="1" destOrd="0" presId="urn:microsoft.com/office/officeart/2016/7/layout/BasicLinearProcessNumbered"/>
    <dgm:cxn modelId="{9D4285AF-F43E-294B-8771-473C3D46C69B}" type="presOf" srcId="{00B98991-3A4E-4ED5-B480-752FF5CB0B4E}" destId="{60E2F236-9F6D-1644-9DA1-DE99C590E059}" srcOrd="0" destOrd="0" presId="urn:microsoft.com/office/officeart/2016/7/layout/BasicLinearProcessNumbered"/>
    <dgm:cxn modelId="{9BE2D0E9-61C3-4591-A579-CB2C70503C71}" srcId="{00B98991-3A4E-4ED5-B480-752FF5CB0B4E}" destId="{C0214FB6-6EC3-4665-8706-CB101F5B3E18}" srcOrd="1" destOrd="0" parTransId="{442B6C32-4F20-49D9-96EE-C3979D32EAF6}" sibTransId="{794529F6-565F-44D0-9786-6183FCFFDF4E}"/>
    <dgm:cxn modelId="{3EBC20EB-F8CF-D94E-A4E3-F9687C4696E3}" type="presOf" srcId="{794529F6-565F-44D0-9786-6183FCFFDF4E}" destId="{524A982D-8E6D-A34B-AB1E-3694665CB8F6}" srcOrd="0" destOrd="0" presId="urn:microsoft.com/office/officeart/2016/7/layout/BasicLinearProcessNumbered"/>
    <dgm:cxn modelId="{A78670FC-0BB7-1B47-B6D0-16F76E2C3DAC}" type="presOf" srcId="{324F89C8-0DEF-44E7-BED7-997BC9B966FB}" destId="{015C18ED-8803-3C44-B1F0-AA0FCCCBD92E}" srcOrd="0" destOrd="0" presId="urn:microsoft.com/office/officeart/2016/7/layout/BasicLinearProcessNumbered"/>
    <dgm:cxn modelId="{778F0C5A-01BA-FA48-B7BD-3CBF8D92F8A7}" type="presParOf" srcId="{60E2F236-9F6D-1644-9DA1-DE99C590E059}" destId="{5E090462-FF80-4B4A-8F90-0F2370D07C38}" srcOrd="0" destOrd="0" presId="urn:microsoft.com/office/officeart/2016/7/layout/BasicLinearProcessNumbered"/>
    <dgm:cxn modelId="{D7BF5802-DB85-CD4A-8D6D-3C8C1F631262}" type="presParOf" srcId="{5E090462-FF80-4B4A-8F90-0F2370D07C38}" destId="{1716D9C4-7393-7544-BD9D-DAD6BBD19687}" srcOrd="0" destOrd="0" presId="urn:microsoft.com/office/officeart/2016/7/layout/BasicLinearProcessNumbered"/>
    <dgm:cxn modelId="{466324CB-11EB-AE4A-BD95-8B1158C9B369}" type="presParOf" srcId="{5E090462-FF80-4B4A-8F90-0F2370D07C38}" destId="{113D60E8-0DB7-3648-A9F0-AAD1475A906F}" srcOrd="1" destOrd="0" presId="urn:microsoft.com/office/officeart/2016/7/layout/BasicLinearProcessNumbered"/>
    <dgm:cxn modelId="{C97E4CE3-AA0F-654E-8288-9D980B9D24FA}" type="presParOf" srcId="{5E090462-FF80-4B4A-8F90-0F2370D07C38}" destId="{429E4E49-34E8-9842-B3E2-FA833163D40B}" srcOrd="2" destOrd="0" presId="urn:microsoft.com/office/officeart/2016/7/layout/BasicLinearProcessNumbered"/>
    <dgm:cxn modelId="{1FA62202-DD71-504E-8E26-231D8E52F097}" type="presParOf" srcId="{5E090462-FF80-4B4A-8F90-0F2370D07C38}" destId="{95774AFE-942D-0C42-8F54-F6C96CD9419C}" srcOrd="3" destOrd="0" presId="urn:microsoft.com/office/officeart/2016/7/layout/BasicLinearProcessNumbered"/>
    <dgm:cxn modelId="{2E17AB7A-3777-B84C-B6F9-B9AA8696FC45}" type="presParOf" srcId="{60E2F236-9F6D-1644-9DA1-DE99C590E059}" destId="{3468F9D4-F9E9-9341-9FA4-A01DCD7F41A0}" srcOrd="1" destOrd="0" presId="urn:microsoft.com/office/officeart/2016/7/layout/BasicLinearProcessNumbered"/>
    <dgm:cxn modelId="{9E649739-6351-404C-A003-BE58CF63B06C}" type="presParOf" srcId="{60E2F236-9F6D-1644-9DA1-DE99C590E059}" destId="{199B3014-98DC-E94A-BD31-EC4E78DF5EC9}" srcOrd="2" destOrd="0" presId="urn:microsoft.com/office/officeart/2016/7/layout/BasicLinearProcessNumbered"/>
    <dgm:cxn modelId="{473C7BAF-E870-4249-8F53-EC0DFD656359}" type="presParOf" srcId="{199B3014-98DC-E94A-BD31-EC4E78DF5EC9}" destId="{502916FD-163B-9F4A-894B-7D34CED75E33}" srcOrd="0" destOrd="0" presId="urn:microsoft.com/office/officeart/2016/7/layout/BasicLinearProcessNumbered"/>
    <dgm:cxn modelId="{D44946B3-D148-464F-918A-13680F669877}" type="presParOf" srcId="{199B3014-98DC-E94A-BD31-EC4E78DF5EC9}" destId="{524A982D-8E6D-A34B-AB1E-3694665CB8F6}" srcOrd="1" destOrd="0" presId="urn:microsoft.com/office/officeart/2016/7/layout/BasicLinearProcessNumbered"/>
    <dgm:cxn modelId="{59F46E7A-F389-F945-ADB9-DDA45F8A1B7A}" type="presParOf" srcId="{199B3014-98DC-E94A-BD31-EC4E78DF5EC9}" destId="{B4935AB0-7961-4C4D-937E-A63F07908631}" srcOrd="2" destOrd="0" presId="urn:microsoft.com/office/officeart/2016/7/layout/BasicLinearProcessNumbered"/>
    <dgm:cxn modelId="{B4F07D55-9DEA-5A49-8933-06E0AFF6B7BE}" type="presParOf" srcId="{199B3014-98DC-E94A-BD31-EC4E78DF5EC9}" destId="{0839DC76-2CAF-1A41-BF07-187E50A67FB6}" srcOrd="3" destOrd="0" presId="urn:microsoft.com/office/officeart/2016/7/layout/BasicLinearProcessNumbered"/>
    <dgm:cxn modelId="{EA57C829-43CD-5C41-840C-A672A29226D9}" type="presParOf" srcId="{60E2F236-9F6D-1644-9DA1-DE99C590E059}" destId="{AD4B0427-E9FC-984B-8EB7-F8BE36CC72DE}" srcOrd="3" destOrd="0" presId="urn:microsoft.com/office/officeart/2016/7/layout/BasicLinearProcessNumbered"/>
    <dgm:cxn modelId="{88E2460E-4400-954D-AD48-7F02850E6C10}" type="presParOf" srcId="{60E2F236-9F6D-1644-9DA1-DE99C590E059}" destId="{A8B92491-66F8-2343-89C3-BCB8DD2393DF}" srcOrd="4" destOrd="0" presId="urn:microsoft.com/office/officeart/2016/7/layout/BasicLinearProcessNumbered"/>
    <dgm:cxn modelId="{A8120DEE-3C23-434F-9194-79801E4BFB38}" type="presParOf" srcId="{A8B92491-66F8-2343-89C3-BCB8DD2393DF}" destId="{015C18ED-8803-3C44-B1F0-AA0FCCCBD92E}" srcOrd="0" destOrd="0" presId="urn:microsoft.com/office/officeart/2016/7/layout/BasicLinearProcessNumbered"/>
    <dgm:cxn modelId="{F197C063-21D5-0941-BB05-96EAC8E57FA0}" type="presParOf" srcId="{A8B92491-66F8-2343-89C3-BCB8DD2393DF}" destId="{C3A8EC70-882D-CC41-90FC-4DB1F2441235}" srcOrd="1" destOrd="0" presId="urn:microsoft.com/office/officeart/2016/7/layout/BasicLinearProcessNumbered"/>
    <dgm:cxn modelId="{5946F0DC-3F83-4D40-94BD-05C6796187EA}" type="presParOf" srcId="{A8B92491-66F8-2343-89C3-BCB8DD2393DF}" destId="{B662D6CA-BE5C-154F-A091-8C74E6854036}" srcOrd="2" destOrd="0" presId="urn:microsoft.com/office/officeart/2016/7/layout/BasicLinearProcessNumbered"/>
    <dgm:cxn modelId="{2D90EEDE-32FA-694B-AC98-4B08ED127309}" type="presParOf" srcId="{A8B92491-66F8-2343-89C3-BCB8DD2393DF}" destId="{A06C5FA1-455B-9245-8749-D0F270C7C5C3}" srcOrd="3" destOrd="0" presId="urn:microsoft.com/office/officeart/2016/7/layout/BasicLinear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16D9C4-7393-7544-BD9D-DAD6BBD19687}">
      <dsp:nvSpPr>
        <dsp:cNvPr id="0" name=""/>
        <dsp:cNvSpPr/>
      </dsp:nvSpPr>
      <dsp:spPr>
        <a:xfrm>
          <a:off x="0" y="0"/>
          <a:ext cx="3235523" cy="3714750"/>
        </a:xfrm>
        <a:prstGeom prst="rect">
          <a:avLst/>
        </a:prstGeom>
        <a:solidFill>
          <a:schemeClr val="accent2">
            <a:tint val="40000"/>
            <a:alpha val="90000"/>
            <a:hueOff val="0"/>
            <a:satOff val="0"/>
            <a:lumOff val="0"/>
            <a:alphaOff val="0"/>
          </a:schemeClr>
        </a:solidFill>
        <a:ln w="9525" cap="rnd" cmpd="sng" algn="ctr">
          <a:solidFill>
            <a:schemeClr val="accent2">
              <a:tint val="40000"/>
              <a:alpha val="9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52254" tIns="330200" rIns="252254" bIns="330200" numCol="1" spcCol="1270" anchor="t" anchorCtr="0">
          <a:noAutofit/>
        </a:bodyPr>
        <a:lstStyle/>
        <a:p>
          <a:pPr marL="0" lvl="0" indent="0" algn="l" defTabSz="1155700">
            <a:lnSpc>
              <a:spcPct val="90000"/>
            </a:lnSpc>
            <a:spcBef>
              <a:spcPct val="0"/>
            </a:spcBef>
            <a:spcAft>
              <a:spcPct val="35000"/>
            </a:spcAft>
            <a:buNone/>
          </a:pPr>
          <a:r>
            <a:rPr lang="en-AU" sz="2600" kern="1200" dirty="0"/>
            <a:t>The stages of digital forensics</a:t>
          </a:r>
          <a:endParaRPr lang="en-US" sz="2600" kern="1200" dirty="0"/>
        </a:p>
      </dsp:txBody>
      <dsp:txXfrm>
        <a:off x="0" y="1411605"/>
        <a:ext cx="3235523" cy="2228850"/>
      </dsp:txXfrm>
    </dsp:sp>
    <dsp:sp modelId="{113D60E8-0DB7-3648-A9F0-AAD1475A906F}">
      <dsp:nvSpPr>
        <dsp:cNvPr id="0" name=""/>
        <dsp:cNvSpPr/>
      </dsp:nvSpPr>
      <dsp:spPr>
        <a:xfrm>
          <a:off x="1060549" y="371474"/>
          <a:ext cx="1114425" cy="1114425"/>
        </a:xfrm>
        <a:prstGeom prst="ellipse">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0000"/>
                <a:lumMod val="90000"/>
              </a:schemeClr>
            </a:gs>
          </a:gsLst>
          <a:lin ang="5400000" scaled="0"/>
        </a:gradFill>
        <a:ln w="9525" cap="rnd" cmpd="sng" algn="ctr">
          <a:solidFill>
            <a:schemeClr val="accent2">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6885" tIns="12700" rIns="86885"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223753" y="534678"/>
        <a:ext cx="788017" cy="788017"/>
      </dsp:txXfrm>
    </dsp:sp>
    <dsp:sp modelId="{429E4E49-34E8-9842-B3E2-FA833163D40B}">
      <dsp:nvSpPr>
        <dsp:cNvPr id="0" name=""/>
        <dsp:cNvSpPr/>
      </dsp:nvSpPr>
      <dsp:spPr>
        <a:xfrm>
          <a:off x="0" y="3714678"/>
          <a:ext cx="3235523" cy="72"/>
        </a:xfrm>
        <a:prstGeom prst="rect">
          <a:avLst/>
        </a:prstGeom>
        <a:gradFill rotWithShape="0">
          <a:gsLst>
            <a:gs pos="0">
              <a:schemeClr val="accent2">
                <a:hueOff val="-300598"/>
                <a:satOff val="2057"/>
                <a:lumOff val="-235"/>
                <a:alphaOff val="0"/>
                <a:tint val="96000"/>
                <a:lumMod val="104000"/>
              </a:schemeClr>
            </a:gs>
            <a:gs pos="100000">
              <a:schemeClr val="accent2">
                <a:hueOff val="-300598"/>
                <a:satOff val="2057"/>
                <a:lumOff val="-235"/>
                <a:alphaOff val="0"/>
                <a:shade val="90000"/>
                <a:lumMod val="90000"/>
              </a:schemeClr>
            </a:gs>
          </a:gsLst>
          <a:lin ang="5400000" scaled="0"/>
        </a:gradFill>
        <a:ln w="9525" cap="rnd" cmpd="sng" algn="ctr">
          <a:solidFill>
            <a:schemeClr val="accent2">
              <a:hueOff val="-300598"/>
              <a:satOff val="2057"/>
              <a:lumOff val="-235"/>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502916FD-163B-9F4A-894B-7D34CED75E33}">
      <dsp:nvSpPr>
        <dsp:cNvPr id="0" name=""/>
        <dsp:cNvSpPr/>
      </dsp:nvSpPr>
      <dsp:spPr>
        <a:xfrm>
          <a:off x="3559075" y="0"/>
          <a:ext cx="3235523" cy="3714750"/>
        </a:xfrm>
        <a:prstGeom prst="rect">
          <a:avLst/>
        </a:prstGeom>
        <a:solidFill>
          <a:schemeClr val="accent2">
            <a:tint val="40000"/>
            <a:alpha val="90000"/>
            <a:hueOff val="-373163"/>
            <a:satOff val="5771"/>
            <a:lumOff val="256"/>
            <a:alphaOff val="0"/>
          </a:schemeClr>
        </a:solidFill>
        <a:ln w="9525" cap="rnd" cmpd="sng" algn="ctr">
          <a:solidFill>
            <a:schemeClr val="accent2">
              <a:tint val="40000"/>
              <a:alpha val="90000"/>
              <a:hueOff val="-373163"/>
              <a:satOff val="5771"/>
              <a:lumOff val="256"/>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52254" tIns="330200" rIns="252254" bIns="330200" numCol="1" spcCol="1270" anchor="t" anchorCtr="0">
          <a:noAutofit/>
        </a:bodyPr>
        <a:lstStyle/>
        <a:p>
          <a:pPr marL="0" lvl="0" indent="0" algn="l" defTabSz="1155700">
            <a:lnSpc>
              <a:spcPct val="90000"/>
            </a:lnSpc>
            <a:spcBef>
              <a:spcPct val="0"/>
            </a:spcBef>
            <a:spcAft>
              <a:spcPct val="35000"/>
            </a:spcAft>
            <a:buNone/>
          </a:pPr>
          <a:r>
            <a:rPr lang="en-AU" sz="2600" kern="1200" dirty="0"/>
            <a:t>The legal basis</a:t>
          </a:r>
          <a:endParaRPr lang="en-US" sz="2600" kern="1200" dirty="0"/>
        </a:p>
      </dsp:txBody>
      <dsp:txXfrm>
        <a:off x="3559075" y="1411605"/>
        <a:ext cx="3235523" cy="2228850"/>
      </dsp:txXfrm>
    </dsp:sp>
    <dsp:sp modelId="{524A982D-8E6D-A34B-AB1E-3694665CB8F6}">
      <dsp:nvSpPr>
        <dsp:cNvPr id="0" name=""/>
        <dsp:cNvSpPr/>
      </dsp:nvSpPr>
      <dsp:spPr>
        <a:xfrm>
          <a:off x="4619625" y="371474"/>
          <a:ext cx="1114425" cy="1114425"/>
        </a:xfrm>
        <a:prstGeom prst="ellipse">
          <a:avLst/>
        </a:prstGeom>
        <a:gradFill rotWithShape="0">
          <a:gsLst>
            <a:gs pos="0">
              <a:schemeClr val="accent2">
                <a:hueOff val="-601196"/>
                <a:satOff val="4114"/>
                <a:lumOff val="-470"/>
                <a:alphaOff val="0"/>
                <a:tint val="96000"/>
                <a:lumMod val="104000"/>
              </a:schemeClr>
            </a:gs>
            <a:gs pos="100000">
              <a:schemeClr val="accent2">
                <a:hueOff val="-601196"/>
                <a:satOff val="4114"/>
                <a:lumOff val="-470"/>
                <a:alphaOff val="0"/>
                <a:shade val="90000"/>
                <a:lumMod val="90000"/>
              </a:schemeClr>
            </a:gs>
          </a:gsLst>
          <a:lin ang="5400000" scaled="0"/>
        </a:gradFill>
        <a:ln w="9525" cap="rnd" cmpd="sng" algn="ctr">
          <a:solidFill>
            <a:schemeClr val="accent2">
              <a:hueOff val="-601196"/>
              <a:satOff val="4114"/>
              <a:lumOff val="-47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6885" tIns="12700" rIns="86885"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4782829" y="534678"/>
        <a:ext cx="788017" cy="788017"/>
      </dsp:txXfrm>
    </dsp:sp>
    <dsp:sp modelId="{B4935AB0-7961-4C4D-937E-A63F07908631}">
      <dsp:nvSpPr>
        <dsp:cNvPr id="0" name=""/>
        <dsp:cNvSpPr/>
      </dsp:nvSpPr>
      <dsp:spPr>
        <a:xfrm>
          <a:off x="3559075" y="3714678"/>
          <a:ext cx="3235523" cy="72"/>
        </a:xfrm>
        <a:prstGeom prst="rect">
          <a:avLst/>
        </a:prstGeom>
        <a:gradFill rotWithShape="0">
          <a:gsLst>
            <a:gs pos="0">
              <a:schemeClr val="accent2">
                <a:hueOff val="-901795"/>
                <a:satOff val="6170"/>
                <a:lumOff val="-706"/>
                <a:alphaOff val="0"/>
                <a:tint val="96000"/>
                <a:lumMod val="104000"/>
              </a:schemeClr>
            </a:gs>
            <a:gs pos="100000">
              <a:schemeClr val="accent2">
                <a:hueOff val="-901795"/>
                <a:satOff val="6170"/>
                <a:lumOff val="-706"/>
                <a:alphaOff val="0"/>
                <a:shade val="90000"/>
                <a:lumMod val="90000"/>
              </a:schemeClr>
            </a:gs>
          </a:gsLst>
          <a:lin ang="5400000" scaled="0"/>
        </a:gradFill>
        <a:ln w="9525" cap="rnd" cmpd="sng" algn="ctr">
          <a:solidFill>
            <a:schemeClr val="accent2">
              <a:hueOff val="-901795"/>
              <a:satOff val="6170"/>
              <a:lumOff val="-706"/>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 modelId="{015C18ED-8803-3C44-B1F0-AA0FCCCBD92E}">
      <dsp:nvSpPr>
        <dsp:cNvPr id="0" name=""/>
        <dsp:cNvSpPr/>
      </dsp:nvSpPr>
      <dsp:spPr>
        <a:xfrm>
          <a:off x="7118151" y="0"/>
          <a:ext cx="3235523" cy="3714750"/>
        </a:xfrm>
        <a:prstGeom prst="rect">
          <a:avLst/>
        </a:prstGeom>
        <a:solidFill>
          <a:schemeClr val="accent2">
            <a:tint val="40000"/>
            <a:alpha val="90000"/>
            <a:hueOff val="-746325"/>
            <a:satOff val="11543"/>
            <a:lumOff val="512"/>
            <a:alphaOff val="0"/>
          </a:schemeClr>
        </a:solidFill>
        <a:ln w="9525" cap="rnd" cmpd="sng" algn="ctr">
          <a:solidFill>
            <a:schemeClr val="accent2">
              <a:tint val="40000"/>
              <a:alpha val="90000"/>
              <a:hueOff val="-746325"/>
              <a:satOff val="11543"/>
              <a:lumOff val="512"/>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52254" tIns="330200" rIns="252254" bIns="330200" numCol="1" spcCol="1270" anchor="t" anchorCtr="0">
          <a:noAutofit/>
        </a:bodyPr>
        <a:lstStyle/>
        <a:p>
          <a:pPr marL="0" lvl="0" indent="0" algn="l" defTabSz="1155700">
            <a:lnSpc>
              <a:spcPct val="90000"/>
            </a:lnSpc>
            <a:spcBef>
              <a:spcPct val="0"/>
            </a:spcBef>
            <a:spcAft>
              <a:spcPct val="35000"/>
            </a:spcAft>
            <a:buNone/>
          </a:pPr>
          <a:r>
            <a:rPr lang="en-AU" sz="2600" kern="1200" dirty="0"/>
            <a:t>Its role in criminal cases</a:t>
          </a:r>
          <a:endParaRPr lang="en-US" sz="2600" kern="1200" dirty="0"/>
        </a:p>
      </dsp:txBody>
      <dsp:txXfrm>
        <a:off x="7118151" y="1411605"/>
        <a:ext cx="3235523" cy="2228850"/>
      </dsp:txXfrm>
    </dsp:sp>
    <dsp:sp modelId="{C3A8EC70-882D-CC41-90FC-4DB1F2441235}">
      <dsp:nvSpPr>
        <dsp:cNvPr id="0" name=""/>
        <dsp:cNvSpPr/>
      </dsp:nvSpPr>
      <dsp:spPr>
        <a:xfrm>
          <a:off x="8178700" y="371474"/>
          <a:ext cx="1114425" cy="1114425"/>
        </a:xfrm>
        <a:prstGeom prst="ellipse">
          <a:avLst/>
        </a:prstGeom>
        <a:gradFill rotWithShape="0">
          <a:gsLst>
            <a:gs pos="0">
              <a:schemeClr val="accent2">
                <a:hueOff val="-1202393"/>
                <a:satOff val="8227"/>
                <a:lumOff val="-941"/>
                <a:alphaOff val="0"/>
                <a:tint val="96000"/>
                <a:lumMod val="104000"/>
              </a:schemeClr>
            </a:gs>
            <a:gs pos="100000">
              <a:schemeClr val="accent2">
                <a:hueOff val="-1202393"/>
                <a:satOff val="8227"/>
                <a:lumOff val="-941"/>
                <a:alphaOff val="0"/>
                <a:shade val="90000"/>
                <a:lumMod val="90000"/>
              </a:schemeClr>
            </a:gs>
          </a:gsLst>
          <a:lin ang="5400000" scaled="0"/>
        </a:gradFill>
        <a:ln w="9525" cap="rnd" cmpd="sng" algn="ctr">
          <a:solidFill>
            <a:schemeClr val="accent2">
              <a:hueOff val="-1202393"/>
              <a:satOff val="8227"/>
              <a:lumOff val="-941"/>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86885" tIns="12700" rIns="86885"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341904" y="534678"/>
        <a:ext cx="788017" cy="788017"/>
      </dsp:txXfrm>
    </dsp:sp>
    <dsp:sp modelId="{B662D6CA-BE5C-154F-A091-8C74E6854036}">
      <dsp:nvSpPr>
        <dsp:cNvPr id="0" name=""/>
        <dsp:cNvSpPr/>
      </dsp:nvSpPr>
      <dsp:spPr>
        <a:xfrm>
          <a:off x="7118151" y="3714678"/>
          <a:ext cx="3235523" cy="72"/>
        </a:xfrm>
        <a:prstGeom prst="rect">
          <a:avLst/>
        </a:prstGeom>
        <a:gradFill rotWithShape="0">
          <a:gsLst>
            <a:gs pos="0">
              <a:schemeClr val="accent2">
                <a:hueOff val="-1502991"/>
                <a:satOff val="10284"/>
                <a:lumOff val="-1176"/>
                <a:alphaOff val="0"/>
                <a:tint val="96000"/>
                <a:lumMod val="104000"/>
              </a:schemeClr>
            </a:gs>
            <a:gs pos="100000">
              <a:schemeClr val="accent2">
                <a:hueOff val="-1502991"/>
                <a:satOff val="10284"/>
                <a:lumOff val="-1176"/>
                <a:alphaOff val="0"/>
                <a:shade val="90000"/>
                <a:lumMod val="90000"/>
              </a:schemeClr>
            </a:gs>
          </a:gsLst>
          <a:lin ang="5400000" scaled="0"/>
        </a:gradFill>
        <a:ln w="9525" cap="rnd" cmpd="sng" algn="ctr">
          <a:solidFill>
            <a:schemeClr val="accent2">
              <a:hueOff val="-1502991"/>
              <a:satOff val="10284"/>
              <a:lumOff val="-1176"/>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6D7260-B7E4-B548-BD1F-84ED14536037}" type="datetimeFigureOut">
              <a:rPr lang="en-AU" smtClean="0"/>
              <a:t>8/08/2024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030C05-EF6C-9847-8923-580D76870F8E}" type="slidenum">
              <a:rPr lang="en-AU" smtClean="0"/>
              <a:t>‹#›</a:t>
            </a:fld>
            <a:endParaRPr lang="en-AU"/>
          </a:p>
        </p:txBody>
      </p:sp>
    </p:spTree>
    <p:extLst>
      <p:ext uri="{BB962C8B-B14F-4D97-AF65-F5344CB8AC3E}">
        <p14:creationId xmlns:p14="http://schemas.microsoft.com/office/powerpoint/2010/main" val="2063409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a:t>
            </a:fld>
            <a:endParaRPr lang="en-AU"/>
          </a:p>
        </p:txBody>
      </p:sp>
    </p:spTree>
    <p:extLst>
      <p:ext uri="{BB962C8B-B14F-4D97-AF65-F5344CB8AC3E}">
        <p14:creationId xmlns:p14="http://schemas.microsoft.com/office/powerpoint/2010/main" val="25654578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10</a:t>
            </a:fld>
            <a:endParaRPr lang="en-AU"/>
          </a:p>
        </p:txBody>
      </p:sp>
    </p:spTree>
    <p:extLst>
      <p:ext uri="{BB962C8B-B14F-4D97-AF65-F5344CB8AC3E}">
        <p14:creationId xmlns:p14="http://schemas.microsoft.com/office/powerpoint/2010/main" val="9683783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11</a:t>
            </a:fld>
            <a:endParaRPr lang="en-AU"/>
          </a:p>
        </p:txBody>
      </p:sp>
    </p:spTree>
    <p:extLst>
      <p:ext uri="{BB962C8B-B14F-4D97-AF65-F5344CB8AC3E}">
        <p14:creationId xmlns:p14="http://schemas.microsoft.com/office/powerpoint/2010/main" val="970652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12</a:t>
            </a:fld>
            <a:endParaRPr lang="en-AU"/>
          </a:p>
        </p:txBody>
      </p:sp>
    </p:spTree>
    <p:extLst>
      <p:ext uri="{BB962C8B-B14F-4D97-AF65-F5344CB8AC3E}">
        <p14:creationId xmlns:p14="http://schemas.microsoft.com/office/powerpoint/2010/main" val="15020191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13</a:t>
            </a:fld>
            <a:endParaRPr lang="en-AU"/>
          </a:p>
        </p:txBody>
      </p:sp>
    </p:spTree>
    <p:extLst>
      <p:ext uri="{BB962C8B-B14F-4D97-AF65-F5344CB8AC3E}">
        <p14:creationId xmlns:p14="http://schemas.microsoft.com/office/powerpoint/2010/main" val="21164256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14</a:t>
            </a:fld>
            <a:endParaRPr lang="en-AU"/>
          </a:p>
        </p:txBody>
      </p:sp>
    </p:spTree>
    <p:extLst>
      <p:ext uri="{BB962C8B-B14F-4D97-AF65-F5344CB8AC3E}">
        <p14:creationId xmlns:p14="http://schemas.microsoft.com/office/powerpoint/2010/main" val="1012571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15</a:t>
            </a:fld>
            <a:endParaRPr lang="en-AU"/>
          </a:p>
        </p:txBody>
      </p:sp>
    </p:spTree>
    <p:extLst>
      <p:ext uri="{BB962C8B-B14F-4D97-AF65-F5344CB8AC3E}">
        <p14:creationId xmlns:p14="http://schemas.microsoft.com/office/powerpoint/2010/main" val="3037769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16</a:t>
            </a:fld>
            <a:endParaRPr lang="en-AU"/>
          </a:p>
        </p:txBody>
      </p:sp>
    </p:spTree>
    <p:extLst>
      <p:ext uri="{BB962C8B-B14F-4D97-AF65-F5344CB8AC3E}">
        <p14:creationId xmlns:p14="http://schemas.microsoft.com/office/powerpoint/2010/main" val="4282675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17</a:t>
            </a:fld>
            <a:endParaRPr lang="en-AU"/>
          </a:p>
        </p:txBody>
      </p:sp>
    </p:spTree>
    <p:extLst>
      <p:ext uri="{BB962C8B-B14F-4D97-AF65-F5344CB8AC3E}">
        <p14:creationId xmlns:p14="http://schemas.microsoft.com/office/powerpoint/2010/main" val="21110250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18</a:t>
            </a:fld>
            <a:endParaRPr lang="en-AU"/>
          </a:p>
        </p:txBody>
      </p:sp>
    </p:spTree>
    <p:extLst>
      <p:ext uri="{BB962C8B-B14F-4D97-AF65-F5344CB8AC3E}">
        <p14:creationId xmlns:p14="http://schemas.microsoft.com/office/powerpoint/2010/main" val="1081674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19</a:t>
            </a:fld>
            <a:endParaRPr lang="en-AU"/>
          </a:p>
        </p:txBody>
      </p:sp>
    </p:spTree>
    <p:extLst>
      <p:ext uri="{BB962C8B-B14F-4D97-AF65-F5344CB8AC3E}">
        <p14:creationId xmlns:p14="http://schemas.microsoft.com/office/powerpoint/2010/main" val="3624878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a:t>
            </a:fld>
            <a:endParaRPr lang="en-AU"/>
          </a:p>
        </p:txBody>
      </p:sp>
    </p:spTree>
    <p:extLst>
      <p:ext uri="{BB962C8B-B14F-4D97-AF65-F5344CB8AC3E}">
        <p14:creationId xmlns:p14="http://schemas.microsoft.com/office/powerpoint/2010/main" val="10024838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20</a:t>
            </a:fld>
            <a:endParaRPr lang="en-AU"/>
          </a:p>
        </p:txBody>
      </p:sp>
    </p:spTree>
    <p:extLst>
      <p:ext uri="{BB962C8B-B14F-4D97-AF65-F5344CB8AC3E}">
        <p14:creationId xmlns:p14="http://schemas.microsoft.com/office/powerpoint/2010/main" val="7874042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21</a:t>
            </a:fld>
            <a:endParaRPr lang="en-AU"/>
          </a:p>
        </p:txBody>
      </p:sp>
    </p:spTree>
    <p:extLst>
      <p:ext uri="{BB962C8B-B14F-4D97-AF65-F5344CB8AC3E}">
        <p14:creationId xmlns:p14="http://schemas.microsoft.com/office/powerpoint/2010/main" val="5049760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22</a:t>
            </a:fld>
            <a:endParaRPr lang="en-AU"/>
          </a:p>
        </p:txBody>
      </p:sp>
    </p:spTree>
    <p:extLst>
      <p:ext uri="{BB962C8B-B14F-4D97-AF65-F5344CB8AC3E}">
        <p14:creationId xmlns:p14="http://schemas.microsoft.com/office/powerpoint/2010/main" val="32054629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23</a:t>
            </a:fld>
            <a:endParaRPr lang="en-AU"/>
          </a:p>
        </p:txBody>
      </p:sp>
    </p:spTree>
    <p:extLst>
      <p:ext uri="{BB962C8B-B14F-4D97-AF65-F5344CB8AC3E}">
        <p14:creationId xmlns:p14="http://schemas.microsoft.com/office/powerpoint/2010/main" val="37388138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24</a:t>
            </a:fld>
            <a:endParaRPr lang="en-AU"/>
          </a:p>
        </p:txBody>
      </p:sp>
    </p:spTree>
    <p:extLst>
      <p:ext uri="{BB962C8B-B14F-4D97-AF65-F5344CB8AC3E}">
        <p14:creationId xmlns:p14="http://schemas.microsoft.com/office/powerpoint/2010/main" val="7734584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25</a:t>
            </a:fld>
            <a:endParaRPr lang="en-AU"/>
          </a:p>
        </p:txBody>
      </p:sp>
    </p:spTree>
    <p:extLst>
      <p:ext uri="{BB962C8B-B14F-4D97-AF65-F5344CB8AC3E}">
        <p14:creationId xmlns:p14="http://schemas.microsoft.com/office/powerpoint/2010/main" val="18137319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26</a:t>
            </a:fld>
            <a:endParaRPr lang="en-AU"/>
          </a:p>
        </p:txBody>
      </p:sp>
    </p:spTree>
    <p:extLst>
      <p:ext uri="{BB962C8B-B14F-4D97-AF65-F5344CB8AC3E}">
        <p14:creationId xmlns:p14="http://schemas.microsoft.com/office/powerpoint/2010/main" val="33149546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27</a:t>
            </a:fld>
            <a:endParaRPr lang="en-AU"/>
          </a:p>
        </p:txBody>
      </p:sp>
    </p:spTree>
    <p:extLst>
      <p:ext uri="{BB962C8B-B14F-4D97-AF65-F5344CB8AC3E}">
        <p14:creationId xmlns:p14="http://schemas.microsoft.com/office/powerpoint/2010/main" val="18277604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28</a:t>
            </a:fld>
            <a:endParaRPr lang="en-AU"/>
          </a:p>
        </p:txBody>
      </p:sp>
    </p:spTree>
    <p:extLst>
      <p:ext uri="{BB962C8B-B14F-4D97-AF65-F5344CB8AC3E}">
        <p14:creationId xmlns:p14="http://schemas.microsoft.com/office/powerpoint/2010/main" val="35646774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29</a:t>
            </a:fld>
            <a:endParaRPr lang="en-AU"/>
          </a:p>
        </p:txBody>
      </p:sp>
    </p:spTree>
    <p:extLst>
      <p:ext uri="{BB962C8B-B14F-4D97-AF65-F5344CB8AC3E}">
        <p14:creationId xmlns:p14="http://schemas.microsoft.com/office/powerpoint/2010/main" val="441334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3</a:t>
            </a:fld>
            <a:endParaRPr lang="en-AU"/>
          </a:p>
        </p:txBody>
      </p:sp>
    </p:spTree>
    <p:extLst>
      <p:ext uri="{BB962C8B-B14F-4D97-AF65-F5344CB8AC3E}">
        <p14:creationId xmlns:p14="http://schemas.microsoft.com/office/powerpoint/2010/main" val="29984657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30</a:t>
            </a:fld>
            <a:endParaRPr lang="en-AU"/>
          </a:p>
        </p:txBody>
      </p:sp>
    </p:spTree>
    <p:extLst>
      <p:ext uri="{BB962C8B-B14F-4D97-AF65-F5344CB8AC3E}">
        <p14:creationId xmlns:p14="http://schemas.microsoft.com/office/powerpoint/2010/main" val="14626843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31</a:t>
            </a:fld>
            <a:endParaRPr lang="en-AU"/>
          </a:p>
        </p:txBody>
      </p:sp>
    </p:spTree>
    <p:extLst>
      <p:ext uri="{BB962C8B-B14F-4D97-AF65-F5344CB8AC3E}">
        <p14:creationId xmlns:p14="http://schemas.microsoft.com/office/powerpoint/2010/main" val="2300353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32</a:t>
            </a:fld>
            <a:endParaRPr lang="en-AU"/>
          </a:p>
        </p:txBody>
      </p:sp>
    </p:spTree>
    <p:extLst>
      <p:ext uri="{BB962C8B-B14F-4D97-AF65-F5344CB8AC3E}">
        <p14:creationId xmlns:p14="http://schemas.microsoft.com/office/powerpoint/2010/main" val="26304535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33</a:t>
            </a:fld>
            <a:endParaRPr lang="en-AU"/>
          </a:p>
        </p:txBody>
      </p:sp>
    </p:spTree>
    <p:extLst>
      <p:ext uri="{BB962C8B-B14F-4D97-AF65-F5344CB8AC3E}">
        <p14:creationId xmlns:p14="http://schemas.microsoft.com/office/powerpoint/2010/main" val="42375649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34</a:t>
            </a:fld>
            <a:endParaRPr lang="en-AU"/>
          </a:p>
        </p:txBody>
      </p:sp>
    </p:spTree>
    <p:extLst>
      <p:ext uri="{BB962C8B-B14F-4D97-AF65-F5344CB8AC3E}">
        <p14:creationId xmlns:p14="http://schemas.microsoft.com/office/powerpoint/2010/main" val="1356693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4</a:t>
            </a:fld>
            <a:endParaRPr lang="en-AU"/>
          </a:p>
        </p:txBody>
      </p:sp>
    </p:spTree>
    <p:extLst>
      <p:ext uri="{BB962C8B-B14F-4D97-AF65-F5344CB8AC3E}">
        <p14:creationId xmlns:p14="http://schemas.microsoft.com/office/powerpoint/2010/main" val="2063149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5</a:t>
            </a:fld>
            <a:endParaRPr lang="en-AU"/>
          </a:p>
        </p:txBody>
      </p:sp>
    </p:spTree>
    <p:extLst>
      <p:ext uri="{BB962C8B-B14F-4D97-AF65-F5344CB8AC3E}">
        <p14:creationId xmlns:p14="http://schemas.microsoft.com/office/powerpoint/2010/main" val="10583095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6</a:t>
            </a:fld>
            <a:endParaRPr lang="en-AU"/>
          </a:p>
        </p:txBody>
      </p:sp>
    </p:spTree>
    <p:extLst>
      <p:ext uri="{BB962C8B-B14F-4D97-AF65-F5344CB8AC3E}">
        <p14:creationId xmlns:p14="http://schemas.microsoft.com/office/powerpoint/2010/main" val="1369764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7</a:t>
            </a:fld>
            <a:endParaRPr lang="en-AU"/>
          </a:p>
        </p:txBody>
      </p:sp>
    </p:spTree>
    <p:extLst>
      <p:ext uri="{BB962C8B-B14F-4D97-AF65-F5344CB8AC3E}">
        <p14:creationId xmlns:p14="http://schemas.microsoft.com/office/powerpoint/2010/main" val="11530723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8</a:t>
            </a:fld>
            <a:endParaRPr lang="en-AU"/>
          </a:p>
        </p:txBody>
      </p:sp>
    </p:spTree>
    <p:extLst>
      <p:ext uri="{BB962C8B-B14F-4D97-AF65-F5344CB8AC3E}">
        <p14:creationId xmlns:p14="http://schemas.microsoft.com/office/powerpoint/2010/main" val="872068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030C05-EF6C-9847-8923-580D76870F8E}" type="slidenum">
              <a:rPr lang="en-AU" smtClean="0"/>
              <a:t>9</a:t>
            </a:fld>
            <a:endParaRPr lang="en-AU"/>
          </a:p>
        </p:txBody>
      </p:sp>
    </p:spTree>
    <p:extLst>
      <p:ext uri="{BB962C8B-B14F-4D97-AF65-F5344CB8AC3E}">
        <p14:creationId xmlns:p14="http://schemas.microsoft.com/office/powerpoint/2010/main" val="1015294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8/8/2024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535090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8/8/2024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5171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8/8/2024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2354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8/8/2024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372291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8/8/2024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34648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8/8/2024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9530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8/8/2024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15711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8/8/2024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185967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8/8/2024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6992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8/8/2024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69118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8/8/2024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59894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8/8/2024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229889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8/8/2024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91553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8/8/2024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3296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8/8/2024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98986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8/8/2024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434586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8/8/2024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7793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8/8/2024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586398981"/>
      </p:ext>
    </p:extLst>
  </p:cSld>
  <p:clrMap bg1="dk1" tx1="lt1" bg2="dk2" tx2="lt2" accent1="accent1" accent2="accent2" accent3="accent3" accent4="accent4" accent5="accent5" accent6="accent6" hlink="hlink" folHlink="folHlink"/>
  <p:sldLayoutIdLst>
    <p:sldLayoutId id="2147483760" r:id="rId1"/>
    <p:sldLayoutId id="2147483761" r:id="rId2"/>
    <p:sldLayoutId id="2147483762" r:id="rId3"/>
    <p:sldLayoutId id="2147483746" r:id="rId4"/>
    <p:sldLayoutId id="2147483747" r:id="rId5"/>
    <p:sldLayoutId id="2147483748" r:id="rId6"/>
    <p:sldLayoutId id="2147483749" r:id="rId7"/>
    <p:sldLayoutId id="2147483750" r:id="rId8"/>
    <p:sldLayoutId id="2147483751" r:id="rId9"/>
    <p:sldLayoutId id="2147483752" r:id="rId10"/>
    <p:sldLayoutId id="2147483759" r:id="rId11"/>
    <p:sldLayoutId id="2147483753" r:id="rId12"/>
    <p:sldLayoutId id="2147483754" r:id="rId13"/>
    <p:sldLayoutId id="2147483755" r:id="rId14"/>
    <p:sldLayoutId id="2147483756" r:id="rId15"/>
    <p:sldLayoutId id="2147483757" r:id="rId16"/>
    <p:sldLayoutId id="2147483758" r:id="rId17"/>
  </p:sldLayoutIdLst>
  <p:hf sldNum="0" hdr="0" ftr="0" dt="0"/>
  <p:txStyles>
    <p:titleStyle>
      <a:lvl1pPr algn="ctr" defTabSz="457200" rtl="0" eaLnBrk="1" latinLnBrk="0" hangingPunct="1">
        <a:lnSpc>
          <a:spcPct val="90000"/>
        </a:lnSpc>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7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hyperlink" Target="https://www.reddit.com/r/photoshopbattles/comments/"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microsoft/avml"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6.jpe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8E16CA-BF32-4E68-AAAF-189A3408C6C8}"/>
              </a:ext>
            </a:extLst>
          </p:cNvPr>
          <p:cNvPicPr>
            <a:picLocks noChangeAspect="1"/>
          </p:cNvPicPr>
          <p:nvPr/>
        </p:nvPicPr>
        <p:blipFill rotWithShape="1">
          <a:blip r:embed="rId4"/>
          <a:srcRect t="13986" b="1744"/>
          <a:stretch/>
        </p:blipFill>
        <p:spPr>
          <a:xfrm>
            <a:off x="20" y="10"/>
            <a:ext cx="12191980" cy="6857990"/>
          </a:xfrm>
          <a:prstGeom prst="rect">
            <a:avLst/>
          </a:prstGeom>
        </p:spPr>
      </p:pic>
      <p:sp useBgFill="1">
        <p:nvSpPr>
          <p:cNvPr id="14"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271651" y="1762886"/>
            <a:ext cx="7656919" cy="3332229"/>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A7F2B5DE-6445-CC49-9F8E-7C9072991AF6}"/>
              </a:ext>
            </a:extLst>
          </p:cNvPr>
          <p:cNvSpPr>
            <a:spLocks noGrp="1"/>
          </p:cNvSpPr>
          <p:nvPr>
            <p:ph type="ctrTitle"/>
          </p:nvPr>
        </p:nvSpPr>
        <p:spPr>
          <a:xfrm>
            <a:off x="2480733" y="2074339"/>
            <a:ext cx="7219954" cy="1828801"/>
          </a:xfrm>
        </p:spPr>
        <p:txBody>
          <a:bodyPr>
            <a:normAutofit fontScale="90000"/>
          </a:bodyPr>
          <a:lstStyle/>
          <a:p>
            <a:r>
              <a:rPr lang="en-US" sz="4800" dirty="0"/>
              <a:t>CITS1003 Introduction to Cybersecurity</a:t>
            </a:r>
            <a:br>
              <a:rPr lang="en-US" sz="4800" dirty="0"/>
            </a:br>
            <a:r>
              <a:rPr lang="en-US" sz="4800" dirty="0"/>
              <a:t>[8] </a:t>
            </a:r>
            <a:r>
              <a:rPr lang="en-US" sz="4800"/>
              <a:t>Digital Forensics</a:t>
            </a:r>
            <a:endParaRPr lang="en-US" sz="4800" dirty="0"/>
          </a:p>
        </p:txBody>
      </p:sp>
      <p:sp>
        <p:nvSpPr>
          <p:cNvPr id="3" name="Subtitle 2">
            <a:extLst>
              <a:ext uri="{FF2B5EF4-FFF2-40B4-BE49-F238E27FC236}">
                <a16:creationId xmlns:a16="http://schemas.microsoft.com/office/drawing/2014/main" id="{1804B053-88E2-6F47-B5CB-F0B21DD687A8}"/>
              </a:ext>
            </a:extLst>
          </p:cNvPr>
          <p:cNvSpPr>
            <a:spLocks noGrp="1"/>
          </p:cNvSpPr>
          <p:nvPr>
            <p:ph type="subTitle" idx="1"/>
          </p:nvPr>
        </p:nvSpPr>
        <p:spPr>
          <a:xfrm>
            <a:off x="2480733" y="3903138"/>
            <a:ext cx="7219954" cy="1049867"/>
          </a:xfrm>
        </p:spPr>
        <p:txBody>
          <a:bodyPr>
            <a:normAutofit/>
          </a:bodyPr>
          <a:lstStyle/>
          <a:p>
            <a:r>
              <a:rPr lang="en-US" dirty="0">
                <a:solidFill>
                  <a:srgbClr val="20D1FF"/>
                </a:solidFill>
              </a:rPr>
              <a:t>Dr David Glance</a:t>
            </a:r>
          </a:p>
        </p:txBody>
      </p:sp>
    </p:spTree>
    <p:extLst>
      <p:ext uri="{BB962C8B-B14F-4D97-AF65-F5344CB8AC3E}">
        <p14:creationId xmlns:p14="http://schemas.microsoft.com/office/powerpoint/2010/main" val="1077586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Forensic Conceptual Models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State-centric vs History-centric</a:t>
            </a:r>
          </a:p>
          <a:p>
            <a:r>
              <a:rPr lang="en-AU" sz="2400" b="1" dirty="0">
                <a:effectLst/>
              </a:rPr>
              <a:t>State-centric is a snapshot of the current system e.g. hard drive or even memory</a:t>
            </a:r>
          </a:p>
          <a:p>
            <a:pPr lvl="1"/>
            <a:r>
              <a:rPr lang="en-AU" sz="2200" b="1" dirty="0">
                <a:effectLst/>
              </a:rPr>
              <a:t>Infer prior states from snapshot</a:t>
            </a:r>
          </a:p>
          <a:p>
            <a:r>
              <a:rPr lang="en-AU" sz="2400" b="1" dirty="0">
                <a:effectLst/>
              </a:rPr>
              <a:t>History-centric (aka log-centric): timestamped events that may establish a full record of events</a:t>
            </a:r>
          </a:p>
          <a:p>
            <a:pPr lvl="1"/>
            <a:r>
              <a:rPr lang="en-AU" b="1" dirty="0">
                <a:effectLst/>
              </a:rPr>
              <a:t>Computer OS logs, application logs, network traffic logs</a:t>
            </a: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3715203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98FD4FC-479A-4C2B-84A5-CF81E055F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1039905" y="845387"/>
            <a:ext cx="3470310" cy="1066689"/>
          </a:xfrm>
        </p:spPr>
        <p:txBody>
          <a:bodyPr anchor="b">
            <a:normAutofit/>
          </a:bodyPr>
          <a:lstStyle/>
          <a:p>
            <a:pPr algn="l"/>
            <a:r>
              <a:rPr lang="en-AU" sz="2400"/>
              <a:t>The Forensic Process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1039905" y="2147862"/>
            <a:ext cx="3405573" cy="3499563"/>
          </a:xfrm>
        </p:spPr>
        <p:txBody>
          <a:bodyPr anchor="t">
            <a:normAutofit/>
          </a:bodyPr>
          <a:lstStyle/>
          <a:p>
            <a:r>
              <a:rPr lang="en-AU" sz="1600" b="1" dirty="0">
                <a:effectLst/>
              </a:rPr>
              <a:t>From NIST SP800-86 Guide to Integrating Forensic Techniques into Incident Response</a:t>
            </a:r>
          </a:p>
          <a:p>
            <a:endParaRPr lang="en-AU" sz="1600" dirty="0">
              <a:effectLst/>
            </a:endParaRPr>
          </a:p>
          <a:p>
            <a:endParaRPr lang="en-AU" sz="1600" dirty="0">
              <a:effectLst/>
            </a:endParaRPr>
          </a:p>
          <a:p>
            <a:endParaRPr lang="en-AU" sz="1600" dirty="0">
              <a:effectLst/>
            </a:endParaRPr>
          </a:p>
          <a:p>
            <a:endParaRPr lang="en-AU" sz="1600" dirty="0"/>
          </a:p>
          <a:p>
            <a:endParaRPr lang="en-US" sz="1600" dirty="0"/>
          </a:p>
          <a:p>
            <a:pPr marL="36900" indent="0">
              <a:buNone/>
            </a:pPr>
            <a:endParaRPr lang="en-AU" sz="1600" dirty="0">
              <a:effectLst/>
            </a:endParaRPr>
          </a:p>
          <a:p>
            <a:endParaRPr lang="en-AU" sz="1600" dirty="0"/>
          </a:p>
        </p:txBody>
      </p:sp>
      <p:pic>
        <p:nvPicPr>
          <p:cNvPr id="5" name="Picture 4" descr="Diagram&#10;&#10;Description automatically generated">
            <a:extLst>
              <a:ext uri="{FF2B5EF4-FFF2-40B4-BE49-F238E27FC236}">
                <a16:creationId xmlns:a16="http://schemas.microsoft.com/office/drawing/2014/main" id="{1F62711D-59A4-D548-9C7E-7DEE7C417BF5}"/>
              </a:ext>
            </a:extLst>
          </p:cNvPr>
          <p:cNvPicPr>
            <a:picLocks noChangeAspect="1"/>
          </p:cNvPicPr>
          <p:nvPr/>
        </p:nvPicPr>
        <p:blipFill>
          <a:blip r:embed="rId4"/>
          <a:stretch>
            <a:fillRect/>
          </a:stretch>
        </p:blipFill>
        <p:spPr>
          <a:xfrm>
            <a:off x="5387351" y="2401875"/>
            <a:ext cx="6161183" cy="2063996"/>
          </a:xfrm>
          <a:prstGeom prst="rect">
            <a:avLst/>
          </a:prstGeom>
        </p:spPr>
      </p:pic>
    </p:spTree>
    <p:extLst>
      <p:ext uri="{BB962C8B-B14F-4D97-AF65-F5344CB8AC3E}">
        <p14:creationId xmlns:p14="http://schemas.microsoft.com/office/powerpoint/2010/main" val="27213675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Collection of Data</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Establishing data provenance and maintaining integrity</a:t>
            </a:r>
          </a:p>
          <a:p>
            <a:r>
              <a:rPr lang="en-AU" b="1" dirty="0">
                <a:effectLst/>
              </a:rPr>
              <a:t>Identify possible sources of data</a:t>
            </a:r>
          </a:p>
          <a:p>
            <a:pPr lvl="1"/>
            <a:r>
              <a:rPr lang="en-AU" b="1" dirty="0">
                <a:effectLst/>
              </a:rPr>
              <a:t>Other than devices, there may be 3</a:t>
            </a:r>
            <a:r>
              <a:rPr lang="en-AU" b="1" baseline="30000" dirty="0">
                <a:effectLst/>
              </a:rPr>
              <a:t>rd</a:t>
            </a:r>
            <a:r>
              <a:rPr lang="en-AU" b="1" dirty="0">
                <a:effectLst/>
              </a:rPr>
              <a:t> Party records of activity such as ISP metadata retention, mobile phone company records, social media company information</a:t>
            </a:r>
          </a:p>
          <a:p>
            <a:r>
              <a:rPr lang="en-AU" b="1" dirty="0">
                <a:effectLst/>
              </a:rPr>
              <a:t>Securing devices before someone is able to delete files or tamper with evidence is critical – although it is often possible to recover files that the user has thought they deleted</a:t>
            </a:r>
          </a:p>
          <a:p>
            <a:r>
              <a:rPr lang="en-AU" b="1" dirty="0">
                <a:effectLst/>
              </a:rPr>
              <a:t>Data may be in encrypted forms which are potentially recoverable through access to memory where it is held in plaintext, decryption by knowing the keys or through some other technique</a:t>
            </a: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41169678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Collection of Data</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fontScale="85000" lnSpcReduction="20000"/>
          </a:bodyPr>
          <a:lstStyle/>
          <a:p>
            <a:r>
              <a:rPr lang="en-AU" b="1" dirty="0">
                <a:effectLst/>
              </a:rPr>
              <a:t>Data can be collected from live machines and also from disks and memory devices that are “dead”</a:t>
            </a:r>
          </a:p>
          <a:p>
            <a:r>
              <a:rPr lang="en-AU" b="1" dirty="0">
                <a:effectLst/>
              </a:rPr>
              <a:t>Data is copied from storage and other devices in a bitwise manner i.e. getting an image of raw data</a:t>
            </a:r>
          </a:p>
          <a:p>
            <a:pPr lvl="1"/>
            <a:r>
              <a:rPr lang="en-AU" b="1" dirty="0">
                <a:effectLst/>
              </a:rPr>
              <a:t>Usually done in 512 byte chunks that equate to a “sector” on a disk</a:t>
            </a:r>
          </a:p>
          <a:p>
            <a:pPr lvl="1"/>
            <a:r>
              <a:rPr lang="en-AU" b="1" dirty="0">
                <a:effectLst/>
              </a:rPr>
              <a:t>This avoids changing the file system in any way during the reads</a:t>
            </a:r>
          </a:p>
          <a:p>
            <a:pPr lvl="1"/>
            <a:r>
              <a:rPr lang="en-AU" b="1" dirty="0">
                <a:effectLst/>
              </a:rPr>
              <a:t>Can use a write-blocked device to copy data </a:t>
            </a:r>
          </a:p>
          <a:p>
            <a:r>
              <a:rPr lang="en-AU" b="1" dirty="0">
                <a:effectLst/>
              </a:rPr>
              <a:t>We don’t use a logical data acquisition process using other layers to access or copy files</a:t>
            </a:r>
          </a:p>
          <a:p>
            <a:pPr lvl="1"/>
            <a:r>
              <a:rPr lang="en-AU" b="1" dirty="0">
                <a:effectLst/>
              </a:rPr>
              <a:t>This presents some problems if the data is stored in proprietary way</a:t>
            </a:r>
          </a:p>
          <a:p>
            <a:r>
              <a:rPr lang="en-AU" b="1" dirty="0">
                <a:effectLst/>
              </a:rPr>
              <a:t>Main decisions in data acquisition</a:t>
            </a:r>
          </a:p>
          <a:p>
            <a:pPr lvl="1"/>
            <a:r>
              <a:rPr lang="en-AU" b="1" dirty="0">
                <a:effectLst/>
              </a:rPr>
              <a:t>Likely value of the data to achieve its objectives</a:t>
            </a:r>
          </a:p>
          <a:p>
            <a:pPr lvl="1"/>
            <a:r>
              <a:rPr lang="en-AU" b="1" dirty="0">
                <a:effectLst/>
              </a:rPr>
              <a:t>Volatility being aware that data may disappear if machines are powered down, files may be updated etc</a:t>
            </a:r>
          </a:p>
          <a:p>
            <a:pPr lvl="1"/>
            <a:r>
              <a:rPr lang="en-AU" b="1" dirty="0">
                <a:effectLst/>
              </a:rPr>
              <a:t>Focus on amount of effort required </a:t>
            </a:r>
          </a:p>
          <a:p>
            <a:pPr lvl="1"/>
            <a:r>
              <a:rPr lang="en-AU" b="1" dirty="0">
                <a:effectLst/>
              </a:rPr>
              <a:t>Once data is acquired, needs to be verified</a:t>
            </a: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1842570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Examination</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Use of tools to assist in examination of data of recovering files of interest, </a:t>
            </a:r>
          </a:p>
          <a:p>
            <a:pPr lvl="1"/>
            <a:r>
              <a:rPr lang="en-AU" b="1" dirty="0">
                <a:effectLst/>
              </a:rPr>
              <a:t>Analysis of hard drives and smartphones: Autopsy/The Sleuth Kit</a:t>
            </a:r>
          </a:p>
          <a:p>
            <a:pPr lvl="1"/>
            <a:r>
              <a:rPr lang="en-AU" b="1" dirty="0">
                <a:effectLst/>
              </a:rPr>
              <a:t>Memory Analysis: Volatility 3</a:t>
            </a:r>
          </a:p>
          <a:p>
            <a:pPr lvl="1"/>
            <a:r>
              <a:rPr lang="en-AU" b="1" dirty="0">
                <a:effectLst/>
              </a:rPr>
              <a:t>Windows specific forensics: Arsenal Recon: Registry (Live and Hive), Disk Images, Hibernation files</a:t>
            </a:r>
          </a:p>
          <a:p>
            <a:pPr lvl="1"/>
            <a:r>
              <a:rPr lang="en-AU" b="1" dirty="0">
                <a:effectLst/>
              </a:rPr>
              <a:t>Network Analysis: Wireshark</a:t>
            </a:r>
          </a:p>
          <a:p>
            <a:pPr lvl="1"/>
            <a:r>
              <a:rPr lang="en-AU" b="1" dirty="0">
                <a:effectLst/>
              </a:rPr>
              <a:t>Mobile device forensics: iPhone Backup Analyzer, </a:t>
            </a:r>
            <a:r>
              <a:rPr lang="en-AU" b="1" dirty="0" err="1">
                <a:effectLst/>
              </a:rPr>
              <a:t>iExplorer</a:t>
            </a:r>
            <a:r>
              <a:rPr lang="en-AU" b="1" dirty="0">
                <a:effectLst/>
              </a:rPr>
              <a:t>, Autopsy, Scalpel, FTK Imager</a:t>
            </a:r>
          </a:p>
          <a:p>
            <a:r>
              <a:rPr lang="en-AU" b="1" dirty="0">
                <a:effectLst/>
              </a:rPr>
              <a:t>Examination will use these tools to recover files and information from memory</a:t>
            </a: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27882439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913795" y="609600"/>
            <a:ext cx="10353762" cy="666307"/>
          </a:xfrm>
        </p:spPr>
        <p:txBody>
          <a:bodyPr/>
          <a:lstStyle/>
          <a:p>
            <a:r>
              <a:rPr lang="en-AU" dirty="0"/>
              <a:t>Android Examination</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pic>
        <p:nvPicPr>
          <p:cNvPr id="5" name="Picture 4" descr="Graphical user interface, text&#10;&#10;Description automatically generated">
            <a:extLst>
              <a:ext uri="{FF2B5EF4-FFF2-40B4-BE49-F238E27FC236}">
                <a16:creationId xmlns:a16="http://schemas.microsoft.com/office/drawing/2014/main" id="{F5FCED41-3047-F24D-93EF-8894FC90F259}"/>
              </a:ext>
            </a:extLst>
          </p:cNvPr>
          <p:cNvPicPr>
            <a:picLocks noChangeAspect="1"/>
          </p:cNvPicPr>
          <p:nvPr/>
        </p:nvPicPr>
        <p:blipFill>
          <a:blip r:embed="rId3"/>
          <a:stretch>
            <a:fillRect/>
          </a:stretch>
        </p:blipFill>
        <p:spPr>
          <a:xfrm>
            <a:off x="1304585" y="1632982"/>
            <a:ext cx="8973553" cy="4871357"/>
          </a:xfrm>
          <a:prstGeom prst="rect">
            <a:avLst/>
          </a:prstGeom>
        </p:spPr>
      </p:pic>
    </p:spTree>
    <p:extLst>
      <p:ext uri="{BB962C8B-B14F-4D97-AF65-F5344CB8AC3E}">
        <p14:creationId xmlns:p14="http://schemas.microsoft.com/office/powerpoint/2010/main" val="38738827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Android Examination II</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lnSpcReduction="10000"/>
          </a:bodyPr>
          <a:lstStyle/>
          <a:p>
            <a:r>
              <a:rPr lang="en-AU" b="1" dirty="0">
                <a:effectLst/>
              </a:rPr>
              <a:t>In this case the data is presented in easy to access format and includes:</a:t>
            </a:r>
          </a:p>
          <a:p>
            <a:pPr lvl="1"/>
            <a:r>
              <a:rPr lang="en-AU" b="1" dirty="0">
                <a:effectLst/>
              </a:rPr>
              <a:t>Files: organised by type and most recently accessed</a:t>
            </a:r>
          </a:p>
          <a:p>
            <a:pPr lvl="1"/>
            <a:r>
              <a:rPr lang="en-AU" b="1" dirty="0">
                <a:effectLst/>
              </a:rPr>
              <a:t>Deleted files that are able to (in part or whole) be recovered</a:t>
            </a:r>
          </a:p>
          <a:p>
            <a:pPr lvl="1"/>
            <a:r>
              <a:rPr lang="en-AU" b="1" dirty="0">
                <a:effectLst/>
              </a:rPr>
              <a:t>Extracted data:</a:t>
            </a:r>
          </a:p>
          <a:p>
            <a:pPr lvl="2"/>
            <a:r>
              <a:rPr lang="en-AU" b="1" dirty="0">
                <a:effectLst/>
              </a:rPr>
              <a:t>Contacts</a:t>
            </a:r>
          </a:p>
          <a:p>
            <a:pPr lvl="2"/>
            <a:r>
              <a:rPr lang="en-AU" b="1" dirty="0">
                <a:effectLst/>
              </a:rPr>
              <a:t>EXIF data: data embedded in images by cameras containing a image details, timestamp, camera information and location</a:t>
            </a:r>
          </a:p>
          <a:p>
            <a:pPr lvl="2"/>
            <a:r>
              <a:rPr lang="en-AU" b="1" dirty="0">
                <a:effectLst/>
              </a:rPr>
              <a:t>GPS information: this can be obtained from Google and other services that store location history</a:t>
            </a:r>
          </a:p>
          <a:p>
            <a:pPr lvl="2"/>
            <a:r>
              <a:rPr lang="en-AU" b="1" dirty="0">
                <a:effectLst/>
              </a:rPr>
              <a:t>Messages: SMS and other types of messages</a:t>
            </a:r>
          </a:p>
          <a:p>
            <a:pPr lvl="1"/>
            <a:r>
              <a:rPr lang="en-AU" b="1" dirty="0">
                <a:effectLst/>
              </a:rPr>
              <a:t>Email</a:t>
            </a:r>
          </a:p>
          <a:p>
            <a:pPr lvl="1"/>
            <a:r>
              <a:rPr lang="en-AU" b="1" dirty="0">
                <a:effectLst/>
              </a:rPr>
              <a:t>Documents</a:t>
            </a: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3369811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Analysis I</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Analysis is going to be led by the crime being investigated</a:t>
            </a:r>
          </a:p>
          <a:p>
            <a:r>
              <a:rPr lang="en-AU" b="1" dirty="0">
                <a:effectLst/>
              </a:rPr>
              <a:t>Attribution: attributing actions to an individual</a:t>
            </a:r>
          </a:p>
          <a:p>
            <a:r>
              <a:rPr lang="en-AU" b="1" dirty="0">
                <a:effectLst/>
              </a:rPr>
              <a:t>Alibis and statements: cross-checking information provided by individuals with digital evidence</a:t>
            </a:r>
          </a:p>
          <a:p>
            <a:r>
              <a:rPr lang="en-AU" b="1" dirty="0">
                <a:effectLst/>
              </a:rPr>
              <a:t>Intents: In addition to finding objective evidence of a crime, intent (legal term </a:t>
            </a:r>
            <a:r>
              <a:rPr lang="en-AU" b="1" i="1" dirty="0" err="1">
                <a:effectLst/>
              </a:rPr>
              <a:t>mens</a:t>
            </a:r>
            <a:r>
              <a:rPr lang="en-AU" b="1" i="1" dirty="0">
                <a:effectLst/>
              </a:rPr>
              <a:t> rea</a:t>
            </a:r>
            <a:r>
              <a:rPr lang="en-AU" b="1" dirty="0">
                <a:effectLst/>
              </a:rPr>
              <a:t>) can also be explored </a:t>
            </a:r>
          </a:p>
          <a:p>
            <a:r>
              <a:rPr lang="en-AU" b="1" dirty="0">
                <a:effectLst/>
              </a:rPr>
              <a:t>Will examine evidence in the form of</a:t>
            </a:r>
          </a:p>
          <a:p>
            <a:pPr lvl="1"/>
            <a:r>
              <a:rPr lang="en-AU" b="1" dirty="0">
                <a:effectLst/>
              </a:rPr>
              <a:t>Audio, images and video files </a:t>
            </a:r>
          </a:p>
          <a:p>
            <a:pPr lvl="3"/>
            <a:endParaRPr lang="en-AU" dirty="0">
              <a:effectLst/>
            </a:endParaRP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7073888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Analysis II</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fontScale="92500" lnSpcReduction="10000"/>
          </a:bodyPr>
          <a:lstStyle/>
          <a:p>
            <a:r>
              <a:rPr lang="en-AU" b="1" dirty="0">
                <a:effectLst/>
              </a:rPr>
              <a:t>Evidence is accumulated that is related to the crime:</a:t>
            </a:r>
          </a:p>
          <a:p>
            <a:pPr lvl="1"/>
            <a:r>
              <a:rPr lang="en-AU" b="1" dirty="0">
                <a:effectLst/>
              </a:rPr>
              <a:t>Timelines of activities</a:t>
            </a:r>
          </a:p>
          <a:p>
            <a:pPr lvl="2"/>
            <a:r>
              <a:rPr lang="en-AU" b="1" dirty="0">
                <a:effectLst/>
              </a:rPr>
              <a:t>Supporting claimed timeline of events</a:t>
            </a:r>
          </a:p>
          <a:p>
            <a:pPr lvl="1"/>
            <a:r>
              <a:rPr lang="en-AU" b="1" dirty="0">
                <a:effectLst/>
              </a:rPr>
              <a:t>Locations of suspects and defendants</a:t>
            </a:r>
          </a:p>
          <a:p>
            <a:pPr lvl="2"/>
            <a:r>
              <a:rPr lang="en-AU" b="1" dirty="0">
                <a:effectLst/>
              </a:rPr>
              <a:t>Geolocated from images posted on social media</a:t>
            </a:r>
          </a:p>
          <a:p>
            <a:pPr lvl="2"/>
            <a:r>
              <a:rPr lang="en-AU" b="1" dirty="0">
                <a:effectLst/>
              </a:rPr>
              <a:t>Geolocation and heartrate data from Fitbit data  </a:t>
            </a:r>
          </a:p>
          <a:p>
            <a:pPr lvl="1"/>
            <a:r>
              <a:rPr lang="en-AU" b="1" dirty="0">
                <a:effectLst/>
              </a:rPr>
              <a:t>Activities on the computer</a:t>
            </a:r>
          </a:p>
          <a:p>
            <a:pPr lvl="2"/>
            <a:r>
              <a:rPr lang="en-AU" b="1" dirty="0">
                <a:effectLst/>
              </a:rPr>
              <a:t>Search history:</a:t>
            </a:r>
          </a:p>
          <a:p>
            <a:pPr lvl="3"/>
            <a:r>
              <a:rPr lang="en-AU" b="1" dirty="0">
                <a:effectLst/>
              </a:rPr>
              <a:t>Searching for means of committing crimes e.g. poisoning, explosives</a:t>
            </a:r>
          </a:p>
          <a:p>
            <a:pPr lvl="2"/>
            <a:r>
              <a:rPr lang="en-AU" b="1" dirty="0">
                <a:effectLst/>
              </a:rPr>
              <a:t>Network data</a:t>
            </a:r>
          </a:p>
          <a:p>
            <a:pPr lvl="3"/>
            <a:r>
              <a:rPr lang="en-AU" b="1" dirty="0">
                <a:effectLst/>
              </a:rPr>
              <a:t>Exfiltration of data in IP theft</a:t>
            </a:r>
          </a:p>
          <a:p>
            <a:pPr lvl="3"/>
            <a:endParaRPr lang="en-AU" dirty="0">
              <a:effectLst/>
            </a:endParaRP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20464178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673246" y="609600"/>
            <a:ext cx="10834859" cy="1257300"/>
          </a:xfrm>
        </p:spPr>
        <p:txBody>
          <a:bodyPr/>
          <a:lstStyle/>
          <a:p>
            <a:r>
              <a:rPr lang="en-AU" dirty="0"/>
              <a:t>File System Analysis: Deleted Files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Searching for deleted files that are deallocated but not erased:</a:t>
            </a:r>
          </a:p>
          <a:p>
            <a:r>
              <a:rPr lang="en-AU" b="1" dirty="0">
                <a:effectLst/>
              </a:rPr>
              <a:t>Most file systems use a table that holds information about where files are stored on the disk. They are stored in clusters and may not be contiguous</a:t>
            </a:r>
          </a:p>
          <a:p>
            <a:r>
              <a:rPr lang="en-AU" b="1" dirty="0">
                <a:effectLst/>
              </a:rPr>
              <a:t>When a file is deleted, only the entry in the table is overwritten and so the data for the file remains on disk unless overwritten by subsequent file operations</a:t>
            </a:r>
          </a:p>
          <a:p>
            <a:r>
              <a:rPr lang="en-AU" b="1" dirty="0">
                <a:effectLst/>
              </a:rPr>
              <a:t>A secure erase adds the steps of writing a sequence of 0s and 1s to the disk where the file is stored to completely obliterate the file – on a magnetic disk this may still be recoverable if not done comprehensively</a:t>
            </a: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3977563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A98FD4FC-479A-4C2B-84A5-CF81E055F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5"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5C4F01C5-5333-2248-B03B-703C97F7CC69}"/>
              </a:ext>
            </a:extLst>
          </p:cNvPr>
          <p:cNvSpPr>
            <a:spLocks noGrp="1"/>
          </p:cNvSpPr>
          <p:nvPr>
            <p:ph type="title"/>
          </p:nvPr>
        </p:nvSpPr>
        <p:spPr>
          <a:xfrm>
            <a:off x="1039905" y="845387"/>
            <a:ext cx="3470310" cy="1066689"/>
          </a:xfrm>
        </p:spPr>
        <p:txBody>
          <a:bodyPr vert="horz" lIns="91440" tIns="45720" rIns="91440" bIns="45720" rtlCol="0" anchor="b">
            <a:normAutofit/>
          </a:bodyPr>
          <a:lstStyle/>
          <a:p>
            <a:pPr algn="l"/>
            <a:r>
              <a:rPr lang="en-US" sz="24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rPr>
              <a:t>A unit about </a:t>
            </a:r>
            <a:r>
              <a:rPr lang="en-US" sz="2400" strike="sngStrike"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rPr>
              <a:t>cats</a:t>
            </a:r>
            <a:r>
              <a:rPr lang="en-US" sz="2400" kern="12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rPr>
              <a:t> cybersecurity</a:t>
            </a:r>
          </a:p>
        </p:txBody>
      </p:sp>
      <p:sp>
        <p:nvSpPr>
          <p:cNvPr id="3" name="TextBox 2">
            <a:extLst>
              <a:ext uri="{FF2B5EF4-FFF2-40B4-BE49-F238E27FC236}">
                <a16:creationId xmlns:a16="http://schemas.microsoft.com/office/drawing/2014/main" id="{D04A9560-61A7-8541-B04F-4C1E6892BE66}"/>
              </a:ext>
            </a:extLst>
          </p:cNvPr>
          <p:cNvSpPr txBox="1"/>
          <p:nvPr/>
        </p:nvSpPr>
        <p:spPr>
          <a:xfrm>
            <a:off x="1039905" y="2147862"/>
            <a:ext cx="3405573" cy="3499563"/>
          </a:xfrm>
          <a:prstGeom prst="rect">
            <a:avLst/>
          </a:prstGeom>
        </p:spPr>
        <p:txBody>
          <a:bodyPr vert="horz" lIns="91440" tIns="45720" rIns="91440" bIns="45720" rtlCol="0" anchor="t">
            <a:normAutofit/>
          </a:bodyPr>
          <a:lstStyle/>
          <a:p>
            <a:pPr defTabSz="457200">
              <a:spcBef>
                <a:spcPct val="20000"/>
              </a:spcBef>
              <a:spcAft>
                <a:spcPts val="600"/>
              </a:spcAft>
              <a:buClr>
                <a:schemeClr val="tx2"/>
              </a:buClr>
              <a:buSzPct val="70000"/>
              <a:buFont typeface="Wingdings 2" charset="2"/>
            </a:pPr>
            <a:endParaRPr lang="en-US" sz="16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endParaRPr>
          </a:p>
        </p:txBody>
      </p:sp>
      <p:sp>
        <p:nvSpPr>
          <p:cNvPr id="7" name="TextBox 6">
            <a:extLst>
              <a:ext uri="{FF2B5EF4-FFF2-40B4-BE49-F238E27FC236}">
                <a16:creationId xmlns:a16="http://schemas.microsoft.com/office/drawing/2014/main" id="{DCE4D174-E44F-CF4F-AA1C-D2B815E60ABC}"/>
              </a:ext>
            </a:extLst>
          </p:cNvPr>
          <p:cNvSpPr txBox="1"/>
          <p:nvPr/>
        </p:nvSpPr>
        <p:spPr>
          <a:xfrm>
            <a:off x="1079331" y="2128644"/>
            <a:ext cx="3373039" cy="400110"/>
          </a:xfrm>
          <a:prstGeom prst="rect">
            <a:avLst/>
          </a:prstGeom>
          <a:noFill/>
        </p:spPr>
        <p:txBody>
          <a:bodyPr wrap="none" rtlCol="0">
            <a:spAutoFit/>
          </a:bodyPr>
          <a:lstStyle/>
          <a:p>
            <a:r>
              <a:rPr lang="en-AU" sz="1000" dirty="0">
                <a:hlinkClick r:id="rId4"/>
              </a:rPr>
              <a:t>https://www.reddit.com/r/photoshopbattles/comments/</a:t>
            </a:r>
            <a:endParaRPr lang="en-AU" sz="1000" dirty="0"/>
          </a:p>
          <a:p>
            <a:r>
              <a:rPr lang="en-AU" sz="1000" dirty="0"/>
              <a:t>/ija3ze/</a:t>
            </a:r>
            <a:r>
              <a:rPr lang="en-AU" sz="1000" dirty="0" err="1"/>
              <a:t>psbattle_cat_dressed_as_detective_sherlock_holmes</a:t>
            </a:r>
            <a:r>
              <a:rPr lang="en-AU" sz="1000" dirty="0"/>
              <a:t>/</a:t>
            </a:r>
          </a:p>
        </p:txBody>
      </p:sp>
      <p:pic>
        <p:nvPicPr>
          <p:cNvPr id="1026" name="Picture 2" descr="r/photoshopbattles - PsBattle: Cat Dressed as Detective Sherlock Holmes">
            <a:extLst>
              <a:ext uri="{FF2B5EF4-FFF2-40B4-BE49-F238E27FC236}">
                <a16:creationId xmlns:a16="http://schemas.microsoft.com/office/drawing/2014/main" id="{C7A93D58-3B52-7248-AE42-2F6EED029F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66330" y="581460"/>
            <a:ext cx="4556063" cy="56950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25985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673246" y="609600"/>
            <a:ext cx="10834859" cy="1257300"/>
          </a:xfrm>
        </p:spPr>
        <p:txBody>
          <a:bodyPr/>
          <a:lstStyle/>
          <a:p>
            <a:r>
              <a:rPr lang="en-AU" dirty="0"/>
              <a:t>File System Analysis: Slack Space</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lnSpcReduction="10000"/>
          </a:bodyPr>
          <a:lstStyle/>
          <a:p>
            <a:r>
              <a:rPr lang="en-AU" b="1" dirty="0">
                <a:effectLst/>
              </a:rPr>
              <a:t>Slack Space</a:t>
            </a:r>
          </a:p>
          <a:p>
            <a:pPr lvl="1"/>
            <a:r>
              <a:rPr lang="en-AU" b="1" dirty="0">
                <a:effectLst/>
              </a:rPr>
              <a:t>When disk space is allocated to a file it is done in 512 byte sectors. If the file does not fill the available space there is space left over – slack space</a:t>
            </a:r>
          </a:p>
          <a:p>
            <a:pPr lvl="1"/>
            <a:r>
              <a:rPr lang="en-AU" b="1" dirty="0">
                <a:effectLst/>
              </a:rPr>
              <a:t>This may contain left-over remnants of other files and so contain valuable information</a:t>
            </a:r>
          </a:p>
          <a:p>
            <a:r>
              <a:rPr lang="en-AU" b="1" dirty="0">
                <a:effectLst/>
              </a:rPr>
              <a:t>Alternate Data Streams</a:t>
            </a:r>
          </a:p>
          <a:p>
            <a:pPr lvl="1"/>
            <a:r>
              <a:rPr lang="en-AU" b="1" dirty="0">
                <a:effectLst/>
              </a:rPr>
              <a:t>Windows NTFS allows data to be allocated within a file using a stream and so only the default stream is normally seen</a:t>
            </a:r>
          </a:p>
          <a:p>
            <a:pPr lvl="1"/>
            <a:r>
              <a:rPr lang="en-AU" b="1" dirty="0">
                <a:effectLst/>
              </a:rPr>
              <a:t>It can be used to hide data from casual view and also to hide malware</a:t>
            </a:r>
          </a:p>
          <a:p>
            <a:r>
              <a:rPr lang="en-AU" b="1" dirty="0">
                <a:effectLst/>
              </a:rPr>
              <a:t>Hidden Files</a:t>
            </a:r>
          </a:p>
          <a:p>
            <a:pPr lvl="1"/>
            <a:r>
              <a:rPr lang="en-AU" b="1" dirty="0">
                <a:effectLst/>
              </a:rPr>
              <a:t>Not strictly hidden but have the attribute set so need to be explicitly referenced using the hidden option on command tools</a:t>
            </a: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3320253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Reverse Engineering</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lnSpcReduction="10000"/>
          </a:bodyPr>
          <a:lstStyle/>
          <a:p>
            <a:r>
              <a:rPr lang="en-AU" b="1" dirty="0">
                <a:effectLst/>
              </a:rPr>
              <a:t>In some cases, malware collected may be unknown and working out how they work is called reverse engineering (the code is reverse engineered from the binary data in the program)</a:t>
            </a:r>
          </a:p>
          <a:p>
            <a:r>
              <a:rPr lang="en-AU" b="1" dirty="0">
                <a:effectLst/>
              </a:rPr>
              <a:t>Malware employs evasion techniques to prevent reverse engineering and so it is challenging to do this</a:t>
            </a:r>
          </a:p>
          <a:p>
            <a:r>
              <a:rPr lang="en-AU" b="1" dirty="0">
                <a:effectLst/>
              </a:rPr>
              <a:t>In 2017, Marcus Hutchins found a web domain in the ransomware WannaCry during the attack that when registered and set up caused WannaCry to stop attacking – it was a kill switch. After registering it however, it came under attack from a DDoS from the </a:t>
            </a:r>
            <a:r>
              <a:rPr lang="en-AU" b="1" dirty="0" err="1">
                <a:effectLst/>
              </a:rPr>
              <a:t>Mirai</a:t>
            </a:r>
            <a:r>
              <a:rPr lang="en-AU" b="1" dirty="0">
                <a:effectLst/>
              </a:rPr>
              <a:t> botnet</a:t>
            </a:r>
          </a:p>
          <a:p>
            <a:pPr lvl="1"/>
            <a:r>
              <a:rPr lang="en-AU" b="1" dirty="0">
                <a:effectLst/>
              </a:rPr>
              <a:t>Incidentally, WannaCry exploited two vulnerabilities in Windows called </a:t>
            </a:r>
            <a:r>
              <a:rPr lang="en-AU" b="1" dirty="0" err="1">
                <a:effectLst/>
              </a:rPr>
              <a:t>DoublePulsar</a:t>
            </a:r>
            <a:r>
              <a:rPr lang="en-AU" b="1" dirty="0">
                <a:effectLst/>
              </a:rPr>
              <a:t> and </a:t>
            </a:r>
            <a:r>
              <a:rPr lang="en-AU" b="1" dirty="0" err="1">
                <a:effectLst/>
              </a:rPr>
              <a:t>EternalBlue</a:t>
            </a:r>
            <a:r>
              <a:rPr lang="en-AU" b="1" dirty="0">
                <a:effectLst/>
              </a:rPr>
              <a:t> that had been stolen from the NSA</a:t>
            </a: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33172141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Memory capture and analysis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fontScale="92500" lnSpcReduction="20000"/>
          </a:bodyPr>
          <a:lstStyle/>
          <a:p>
            <a:r>
              <a:rPr lang="en-AU" b="1" dirty="0">
                <a:effectLst/>
              </a:rPr>
              <a:t>Can capture memory on machines using tools such as AVML (</a:t>
            </a:r>
            <a:r>
              <a:rPr lang="en-AU" b="1" dirty="0">
                <a:effectLst/>
                <a:hlinkClick r:id="rId3"/>
              </a:rPr>
              <a:t>https://github.com/microsoft/avml</a:t>
            </a:r>
            <a:r>
              <a:rPr lang="en-AU" b="1" dirty="0">
                <a:effectLst/>
              </a:rPr>
              <a:t>) or FTK Imager that produces a memory snapshot </a:t>
            </a:r>
          </a:p>
          <a:p>
            <a:r>
              <a:rPr lang="en-AU" b="1" dirty="0">
                <a:effectLst/>
              </a:rPr>
              <a:t>Using a memory analysis tool Volatility, we can analyse the image created in the previous step.</a:t>
            </a:r>
          </a:p>
          <a:p>
            <a:r>
              <a:rPr lang="en-AU" b="1" dirty="0">
                <a:effectLst/>
              </a:rPr>
              <a:t>To process an image with Volatility we need to specify the profile of the memory image which matches the operating system version of the memory dump</a:t>
            </a:r>
          </a:p>
          <a:p>
            <a:r>
              <a:rPr lang="en-AU" b="1" dirty="0">
                <a:effectLst/>
              </a:rPr>
              <a:t>You can then analyse the dump for artifacts using a set of plugins that are available to read:</a:t>
            </a:r>
          </a:p>
          <a:p>
            <a:pPr lvl="1"/>
            <a:r>
              <a:rPr lang="en-AU" b="1" dirty="0"/>
              <a:t>Network information</a:t>
            </a:r>
          </a:p>
          <a:p>
            <a:pPr lvl="1"/>
            <a:r>
              <a:rPr lang="en-AU" b="1" dirty="0"/>
              <a:t>Process information: detect if malware was running</a:t>
            </a:r>
          </a:p>
          <a:p>
            <a:pPr lvl="1"/>
            <a:r>
              <a:rPr lang="en-AU" b="1" dirty="0"/>
              <a:t>Kernel modules that were loaded </a:t>
            </a:r>
          </a:p>
          <a:p>
            <a:pPr lvl="1"/>
            <a:r>
              <a:rPr lang="en-AU" b="1" dirty="0"/>
              <a:t>Files in use by processes</a:t>
            </a:r>
          </a:p>
          <a:p>
            <a:pPr lvl="1"/>
            <a:r>
              <a:rPr lang="en-AU" b="1" dirty="0">
                <a:effectLst/>
              </a:rPr>
              <a:t>Command line commands and output</a:t>
            </a: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15574876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Memory capture and analysis II</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fontScale="92500" lnSpcReduction="20000"/>
          </a:bodyPr>
          <a:lstStyle/>
          <a:p>
            <a:r>
              <a:rPr lang="en-AU" b="1" dirty="0"/>
              <a:t>List the processes that were running and search for anything unusual such as malware</a:t>
            </a:r>
          </a:p>
          <a:p>
            <a:r>
              <a:rPr lang="en-AU" b="1" dirty="0"/>
              <a:t>Dump the process and associated memory in order to analyse it further</a:t>
            </a:r>
          </a:p>
          <a:p>
            <a:pPr lvl="1"/>
            <a:r>
              <a:rPr lang="en-AU" b="1" dirty="0"/>
              <a:t>Look for strings in the process that help identify malware</a:t>
            </a:r>
          </a:p>
          <a:p>
            <a:pPr lvl="1"/>
            <a:r>
              <a:rPr lang="en-AU" b="1" dirty="0"/>
              <a:t>Identify user credentials such as usernames and passwords </a:t>
            </a:r>
          </a:p>
          <a:p>
            <a:pPr lvl="1"/>
            <a:r>
              <a:rPr lang="en-AU" b="1" dirty="0"/>
              <a:t>Other details</a:t>
            </a:r>
          </a:p>
          <a:p>
            <a:r>
              <a:rPr lang="en-AU" b="1" dirty="0"/>
              <a:t>Dump the files that are open in memory to examine the contents</a:t>
            </a:r>
          </a:p>
          <a:p>
            <a:r>
              <a:rPr lang="en-AU" b="1" dirty="0">
                <a:effectLst/>
              </a:rPr>
              <a:t>Can read contents of files, registry, clipboard, history of commands typed in shells or </a:t>
            </a:r>
            <a:r>
              <a:rPr lang="en-AU" b="1" dirty="0" err="1">
                <a:effectLst/>
              </a:rPr>
              <a:t>cmd.exe</a:t>
            </a:r>
            <a:r>
              <a:rPr lang="en-AU" b="1" dirty="0">
                <a:effectLst/>
              </a:rPr>
              <a:t> and output of those commands</a:t>
            </a:r>
          </a:p>
          <a:p>
            <a:r>
              <a:rPr lang="en-AU" b="1" dirty="0">
                <a:effectLst/>
              </a:rPr>
              <a:t>Network information will say where and with who the machine was communicating</a:t>
            </a:r>
          </a:p>
          <a:p>
            <a:pPr lvl="1"/>
            <a:r>
              <a:rPr lang="en-AU" b="1" dirty="0">
                <a:effectLst/>
              </a:rPr>
              <a:t>Malware contacting command and control servers </a:t>
            </a:r>
          </a:p>
          <a:p>
            <a:pPr lvl="1"/>
            <a:r>
              <a:rPr lang="en-AU" b="1" dirty="0">
                <a:effectLst/>
              </a:rPr>
              <a:t>Data being exfiltrated </a:t>
            </a:r>
            <a:endParaRPr lang="en-AU" b="1" dirty="0"/>
          </a:p>
          <a:p>
            <a:endParaRPr lang="en-AU" dirty="0"/>
          </a:p>
          <a:p>
            <a:pPr lvl="1"/>
            <a:endParaRPr lang="en-AU" dirty="0"/>
          </a:p>
          <a:p>
            <a:endParaRPr lang="en-AU" dirty="0">
              <a:effectLst/>
            </a:endParaRP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4912215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Images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Image files come in a variety of different formats but contain</a:t>
            </a:r>
          </a:p>
          <a:p>
            <a:pPr lvl="1"/>
            <a:r>
              <a:rPr lang="en-AU" b="1" dirty="0">
                <a:effectLst/>
              </a:rPr>
              <a:t>Formats include JPEG, TIFF, GIF, BMP, PNG</a:t>
            </a:r>
          </a:p>
          <a:p>
            <a:pPr lvl="1"/>
            <a:r>
              <a:rPr lang="en-AU" b="1" dirty="0">
                <a:effectLst/>
              </a:rPr>
              <a:t>Data: pixels which are represented by n bits to represent amount of red, green and blue</a:t>
            </a:r>
          </a:p>
          <a:p>
            <a:pPr lvl="1"/>
            <a:r>
              <a:rPr lang="en-AU" b="1" dirty="0">
                <a:effectLst/>
              </a:rPr>
              <a:t>Data can be raw or compressed using lossless or lossy compression</a:t>
            </a:r>
          </a:p>
          <a:p>
            <a:pPr lvl="1"/>
            <a:r>
              <a:rPr lang="en-AU" b="1" dirty="0">
                <a:effectLst/>
              </a:rPr>
              <a:t>Data can be held as a raster format or vector format</a:t>
            </a:r>
          </a:p>
          <a:p>
            <a:r>
              <a:rPr lang="en-AU" b="1" dirty="0">
                <a:effectLst/>
              </a:rPr>
              <a:t>Image files may contain EXIF (Exchangeable Image File Format) data that contains information about the camera that took the image, the image details, date and time and most importantly geolocation data</a:t>
            </a: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1762652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Forensic Examination of Images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Establishing image authenticity (Photoshopping, Deep Fakes or CGI)</a:t>
            </a:r>
          </a:p>
          <a:p>
            <a:pPr lvl="1"/>
            <a:r>
              <a:rPr lang="en-AU" b="1" dirty="0">
                <a:effectLst/>
              </a:rPr>
              <a:t>Some images may not be illegal if they are “representative”</a:t>
            </a:r>
          </a:p>
          <a:p>
            <a:r>
              <a:rPr lang="en-AU" b="1" dirty="0">
                <a:effectLst/>
              </a:rPr>
              <a:t>Establishing image content evidence:</a:t>
            </a:r>
          </a:p>
          <a:p>
            <a:pPr lvl="1"/>
            <a:r>
              <a:rPr lang="en-AU" b="1" dirty="0">
                <a:effectLst/>
              </a:rPr>
              <a:t>Landmarks (e.g. apartment blocks, churches, schools)</a:t>
            </a:r>
          </a:p>
          <a:p>
            <a:pPr lvl="1"/>
            <a:r>
              <a:rPr lang="en-AU" b="1" dirty="0">
                <a:effectLst/>
              </a:rPr>
              <a:t>Visible languages (e.g. shops, road signs, road markings)</a:t>
            </a:r>
          </a:p>
          <a:p>
            <a:pPr lvl="1"/>
            <a:r>
              <a:rPr lang="en-AU" b="1" dirty="0">
                <a:effectLst/>
              </a:rPr>
              <a:t>Topography (e.g. hills, mountains, waterfalls)</a:t>
            </a:r>
          </a:p>
          <a:p>
            <a:pPr lvl="1"/>
            <a:r>
              <a:rPr lang="en-AU" b="1" dirty="0">
                <a:effectLst/>
              </a:rPr>
              <a:t>Street furniture (e.g. benches, bins, bollards)</a:t>
            </a:r>
          </a:p>
          <a:p>
            <a:r>
              <a:rPr lang="en-AU" b="1" dirty="0">
                <a:effectLst/>
              </a:rPr>
              <a:t>Look for illegal images e.g. child pornography</a:t>
            </a: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17613033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913795" y="293716"/>
            <a:ext cx="10353762" cy="631768"/>
          </a:xfrm>
        </p:spPr>
        <p:txBody>
          <a:bodyPr>
            <a:normAutofit fontScale="90000"/>
          </a:bodyPr>
          <a:lstStyle/>
          <a:p>
            <a:r>
              <a:rPr lang="en-AU" dirty="0"/>
              <a:t>Illegal CD Duplication Factory</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pic>
        <p:nvPicPr>
          <p:cNvPr id="5" name="Picture 4" descr="A picture containing text, indoor, cluttered&#10;&#10;Description automatically generated">
            <a:extLst>
              <a:ext uri="{FF2B5EF4-FFF2-40B4-BE49-F238E27FC236}">
                <a16:creationId xmlns:a16="http://schemas.microsoft.com/office/drawing/2014/main" id="{4DC3ADCE-E829-314B-BA9F-72025306FF4F}"/>
              </a:ext>
            </a:extLst>
          </p:cNvPr>
          <p:cNvPicPr>
            <a:picLocks noChangeAspect="1"/>
          </p:cNvPicPr>
          <p:nvPr/>
        </p:nvPicPr>
        <p:blipFill>
          <a:blip r:embed="rId3"/>
          <a:stretch>
            <a:fillRect/>
          </a:stretch>
        </p:blipFill>
        <p:spPr>
          <a:xfrm>
            <a:off x="1950476" y="925484"/>
            <a:ext cx="8432334" cy="5638800"/>
          </a:xfrm>
          <a:prstGeom prst="rect">
            <a:avLst/>
          </a:prstGeom>
        </p:spPr>
      </p:pic>
    </p:spTree>
    <p:extLst>
      <p:ext uri="{BB962C8B-B14F-4D97-AF65-F5344CB8AC3E}">
        <p14:creationId xmlns:p14="http://schemas.microsoft.com/office/powerpoint/2010/main" val="14380301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913795" y="293716"/>
            <a:ext cx="10353762" cy="631768"/>
          </a:xfrm>
        </p:spPr>
        <p:txBody>
          <a:bodyPr>
            <a:normAutofit fontScale="90000"/>
          </a:bodyPr>
          <a:lstStyle/>
          <a:p>
            <a:r>
              <a:rPr lang="en-AU" dirty="0"/>
              <a:t>Illegal CD Duplication Factory</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pic>
        <p:nvPicPr>
          <p:cNvPr id="6" name="Picture 5" descr="A picture containing text, vegetable&#10;&#10;Description automatically generated">
            <a:extLst>
              <a:ext uri="{FF2B5EF4-FFF2-40B4-BE49-F238E27FC236}">
                <a16:creationId xmlns:a16="http://schemas.microsoft.com/office/drawing/2014/main" id="{FEDB05F2-50B7-0E4F-84BF-303C4B3FB63B}"/>
              </a:ext>
            </a:extLst>
          </p:cNvPr>
          <p:cNvPicPr>
            <a:picLocks noChangeAspect="1"/>
          </p:cNvPicPr>
          <p:nvPr/>
        </p:nvPicPr>
        <p:blipFill>
          <a:blip r:embed="rId3"/>
          <a:stretch>
            <a:fillRect/>
          </a:stretch>
        </p:blipFill>
        <p:spPr>
          <a:xfrm>
            <a:off x="744380" y="1166784"/>
            <a:ext cx="3911600" cy="3556000"/>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0D482255-DD6F-6B45-BAB3-333D39965894}"/>
              </a:ext>
            </a:extLst>
          </p:cNvPr>
          <p:cNvPicPr>
            <a:picLocks noChangeAspect="1"/>
          </p:cNvPicPr>
          <p:nvPr/>
        </p:nvPicPr>
        <p:blipFill>
          <a:blip r:embed="rId4"/>
          <a:stretch>
            <a:fillRect/>
          </a:stretch>
        </p:blipFill>
        <p:spPr>
          <a:xfrm>
            <a:off x="5613053" y="1166784"/>
            <a:ext cx="2044700" cy="2743200"/>
          </a:xfrm>
          <a:prstGeom prst="rect">
            <a:avLst/>
          </a:prstGeom>
        </p:spPr>
      </p:pic>
      <p:pic>
        <p:nvPicPr>
          <p:cNvPr id="10" name="Picture 9" descr="A picture containing jack, electronics, adapter&#10;&#10;Description automatically generated">
            <a:extLst>
              <a:ext uri="{FF2B5EF4-FFF2-40B4-BE49-F238E27FC236}">
                <a16:creationId xmlns:a16="http://schemas.microsoft.com/office/drawing/2014/main" id="{90661E6D-63A3-B24F-A047-7AA66CE4A43D}"/>
              </a:ext>
            </a:extLst>
          </p:cNvPr>
          <p:cNvPicPr>
            <a:picLocks noChangeAspect="1"/>
          </p:cNvPicPr>
          <p:nvPr/>
        </p:nvPicPr>
        <p:blipFill>
          <a:blip r:embed="rId5"/>
          <a:stretch>
            <a:fillRect/>
          </a:stretch>
        </p:blipFill>
        <p:spPr>
          <a:xfrm>
            <a:off x="8946804" y="1166784"/>
            <a:ext cx="1879600" cy="3187700"/>
          </a:xfrm>
          <a:prstGeom prst="rect">
            <a:avLst/>
          </a:prstGeom>
        </p:spPr>
      </p:pic>
      <p:sp>
        <p:nvSpPr>
          <p:cNvPr id="11" name="TextBox 10">
            <a:extLst>
              <a:ext uri="{FF2B5EF4-FFF2-40B4-BE49-F238E27FC236}">
                <a16:creationId xmlns:a16="http://schemas.microsoft.com/office/drawing/2014/main" id="{193AFC33-78AD-5C40-B6F6-0CDB9FFA4AD9}"/>
              </a:ext>
            </a:extLst>
          </p:cNvPr>
          <p:cNvSpPr txBox="1"/>
          <p:nvPr/>
        </p:nvSpPr>
        <p:spPr>
          <a:xfrm>
            <a:off x="1330036" y="6248400"/>
            <a:ext cx="4855560" cy="369332"/>
          </a:xfrm>
          <a:prstGeom prst="rect">
            <a:avLst/>
          </a:prstGeom>
          <a:noFill/>
        </p:spPr>
        <p:txBody>
          <a:bodyPr wrap="none" rtlCol="0">
            <a:spAutoFit/>
          </a:bodyPr>
          <a:lstStyle/>
          <a:p>
            <a:r>
              <a:rPr lang="en-AU" b="1" dirty="0" err="1"/>
              <a:t>Krawetz</a:t>
            </a:r>
            <a:r>
              <a:rPr lang="en-AU" b="1" dirty="0"/>
              <a:t>, N (2008) Black Hat Briefings DC 2008</a:t>
            </a:r>
          </a:p>
        </p:txBody>
      </p:sp>
      <p:sp>
        <p:nvSpPr>
          <p:cNvPr id="12" name="TextBox 11">
            <a:extLst>
              <a:ext uri="{FF2B5EF4-FFF2-40B4-BE49-F238E27FC236}">
                <a16:creationId xmlns:a16="http://schemas.microsoft.com/office/drawing/2014/main" id="{B42C0E24-5D00-AA4A-920A-4D6776607E7B}"/>
              </a:ext>
            </a:extLst>
          </p:cNvPr>
          <p:cNvSpPr txBox="1"/>
          <p:nvPr/>
        </p:nvSpPr>
        <p:spPr>
          <a:xfrm>
            <a:off x="374311" y="4964084"/>
            <a:ext cx="5238742" cy="369332"/>
          </a:xfrm>
          <a:prstGeom prst="rect">
            <a:avLst/>
          </a:prstGeom>
          <a:noFill/>
        </p:spPr>
        <p:txBody>
          <a:bodyPr wrap="none" rtlCol="0">
            <a:spAutoFit/>
          </a:bodyPr>
          <a:lstStyle/>
          <a:p>
            <a:r>
              <a:rPr lang="en-AU" b="1" dirty="0"/>
              <a:t>Poster in Spanish for Tarzan movie on the 26</a:t>
            </a:r>
            <a:r>
              <a:rPr lang="en-AU" b="1" baseline="30000" dirty="0"/>
              <a:t>th</a:t>
            </a:r>
            <a:r>
              <a:rPr lang="en-AU" b="1" dirty="0"/>
              <a:t> March</a:t>
            </a:r>
          </a:p>
        </p:txBody>
      </p:sp>
      <p:sp>
        <p:nvSpPr>
          <p:cNvPr id="13" name="TextBox 12">
            <a:extLst>
              <a:ext uri="{FF2B5EF4-FFF2-40B4-BE49-F238E27FC236}">
                <a16:creationId xmlns:a16="http://schemas.microsoft.com/office/drawing/2014/main" id="{5B0154A4-BA24-E046-9751-312893A93B6B}"/>
              </a:ext>
            </a:extLst>
          </p:cNvPr>
          <p:cNvSpPr txBox="1"/>
          <p:nvPr/>
        </p:nvSpPr>
        <p:spPr>
          <a:xfrm>
            <a:off x="4896030" y="4137260"/>
            <a:ext cx="3810723" cy="369332"/>
          </a:xfrm>
          <a:prstGeom prst="rect">
            <a:avLst/>
          </a:prstGeom>
          <a:noFill/>
        </p:spPr>
        <p:txBody>
          <a:bodyPr wrap="none" rtlCol="0">
            <a:spAutoFit/>
          </a:bodyPr>
          <a:lstStyle/>
          <a:p>
            <a:r>
              <a:rPr lang="en-AU" b="1" dirty="0"/>
              <a:t>Alcohol bottle manufactured in Madrid</a:t>
            </a:r>
          </a:p>
        </p:txBody>
      </p:sp>
      <p:sp>
        <p:nvSpPr>
          <p:cNvPr id="14" name="TextBox 13">
            <a:extLst>
              <a:ext uri="{FF2B5EF4-FFF2-40B4-BE49-F238E27FC236}">
                <a16:creationId xmlns:a16="http://schemas.microsoft.com/office/drawing/2014/main" id="{6D59DC1B-DB52-D84E-822A-4DE2E510C3D0}"/>
              </a:ext>
            </a:extLst>
          </p:cNvPr>
          <p:cNvSpPr txBox="1"/>
          <p:nvPr/>
        </p:nvSpPr>
        <p:spPr>
          <a:xfrm>
            <a:off x="7995032" y="4616050"/>
            <a:ext cx="3627916" cy="646331"/>
          </a:xfrm>
          <a:prstGeom prst="rect">
            <a:avLst/>
          </a:prstGeom>
          <a:noFill/>
        </p:spPr>
        <p:txBody>
          <a:bodyPr wrap="none" rtlCol="0">
            <a:spAutoFit/>
          </a:bodyPr>
          <a:lstStyle/>
          <a:p>
            <a:r>
              <a:rPr lang="en-AU" b="1" dirty="0"/>
              <a:t>Telephone connector and spare part </a:t>
            </a:r>
          </a:p>
          <a:p>
            <a:r>
              <a:rPr lang="en-AU" b="1" dirty="0"/>
              <a:t>Suggesting installed for computer</a:t>
            </a:r>
          </a:p>
        </p:txBody>
      </p:sp>
    </p:spTree>
    <p:extLst>
      <p:ext uri="{BB962C8B-B14F-4D97-AF65-F5344CB8AC3E}">
        <p14:creationId xmlns:p14="http://schemas.microsoft.com/office/powerpoint/2010/main" val="42867100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Image Analysis Techniques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Variety of methods of analysing images</a:t>
            </a:r>
          </a:p>
          <a:p>
            <a:r>
              <a:rPr lang="en-AU" b="1" dirty="0">
                <a:effectLst/>
              </a:rPr>
              <a:t>Principle Component Analysis (PCA)</a:t>
            </a:r>
          </a:p>
          <a:p>
            <a:r>
              <a:rPr lang="en-AU" b="1" dirty="0">
                <a:effectLst/>
              </a:rPr>
              <a:t>Error Level Analysis (ELA)</a:t>
            </a:r>
          </a:p>
          <a:p>
            <a:pPr lvl="1"/>
            <a:r>
              <a:rPr lang="en-AU" b="1" dirty="0">
                <a:effectLst/>
              </a:rPr>
              <a:t>Each time a JPEG is saved it creates errors which gets progressively less with each save</a:t>
            </a:r>
          </a:p>
          <a:p>
            <a:pPr lvl="1"/>
            <a:r>
              <a:rPr lang="en-AU" b="1" dirty="0">
                <a:effectLst/>
              </a:rPr>
              <a:t>ELA involves saving image to known level and then detecting the error difference</a:t>
            </a:r>
          </a:p>
          <a:p>
            <a:pPr lvl="1"/>
            <a:r>
              <a:rPr lang="en-AU" b="1" dirty="0">
                <a:effectLst/>
              </a:rPr>
              <a:t>New changes are impacted more than the original</a:t>
            </a: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40415145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913795" y="249382"/>
            <a:ext cx="10353762" cy="764771"/>
          </a:xfrm>
        </p:spPr>
        <p:txBody>
          <a:bodyPr>
            <a:normAutofit/>
          </a:bodyPr>
          <a:lstStyle/>
          <a:p>
            <a:r>
              <a:rPr lang="en-AU" dirty="0"/>
              <a:t>ELA on WTC Crash Photo</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pic>
        <p:nvPicPr>
          <p:cNvPr id="7" name="Picture 6" descr="A picture containing text, sky, person, outdoor&#10;&#10;Description automatically generated">
            <a:extLst>
              <a:ext uri="{FF2B5EF4-FFF2-40B4-BE49-F238E27FC236}">
                <a16:creationId xmlns:a16="http://schemas.microsoft.com/office/drawing/2014/main" id="{19F6A8BF-079B-4C40-9494-C15C0F4273F4}"/>
              </a:ext>
            </a:extLst>
          </p:cNvPr>
          <p:cNvPicPr>
            <a:picLocks noChangeAspect="1"/>
          </p:cNvPicPr>
          <p:nvPr/>
        </p:nvPicPr>
        <p:blipFill>
          <a:blip r:embed="rId3"/>
          <a:stretch>
            <a:fillRect/>
          </a:stretch>
        </p:blipFill>
        <p:spPr>
          <a:xfrm>
            <a:off x="1010050" y="1707118"/>
            <a:ext cx="10257507" cy="3579899"/>
          </a:xfrm>
          <a:prstGeom prst="rect">
            <a:avLst/>
          </a:prstGeom>
        </p:spPr>
      </p:pic>
      <p:sp>
        <p:nvSpPr>
          <p:cNvPr id="8" name="TextBox 7">
            <a:extLst>
              <a:ext uri="{FF2B5EF4-FFF2-40B4-BE49-F238E27FC236}">
                <a16:creationId xmlns:a16="http://schemas.microsoft.com/office/drawing/2014/main" id="{36D8041A-B3C8-8B4E-B285-73A64711BDE2}"/>
              </a:ext>
            </a:extLst>
          </p:cNvPr>
          <p:cNvSpPr txBox="1"/>
          <p:nvPr/>
        </p:nvSpPr>
        <p:spPr>
          <a:xfrm>
            <a:off x="1330036" y="6248400"/>
            <a:ext cx="4855560" cy="369332"/>
          </a:xfrm>
          <a:prstGeom prst="rect">
            <a:avLst/>
          </a:prstGeom>
          <a:noFill/>
        </p:spPr>
        <p:txBody>
          <a:bodyPr wrap="none" rtlCol="0">
            <a:spAutoFit/>
          </a:bodyPr>
          <a:lstStyle/>
          <a:p>
            <a:r>
              <a:rPr lang="en-AU" b="1" dirty="0" err="1"/>
              <a:t>Krawetz</a:t>
            </a:r>
            <a:r>
              <a:rPr lang="en-AU" b="1" dirty="0"/>
              <a:t>, N (2008) Black Hat Briefings DC 2008</a:t>
            </a:r>
          </a:p>
        </p:txBody>
      </p:sp>
    </p:spTree>
    <p:extLst>
      <p:ext uri="{BB962C8B-B14F-4D97-AF65-F5344CB8AC3E}">
        <p14:creationId xmlns:p14="http://schemas.microsoft.com/office/powerpoint/2010/main" val="445995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913795" y="609600"/>
            <a:ext cx="10353762" cy="1257300"/>
          </a:xfrm>
        </p:spPr>
        <p:txBody>
          <a:bodyPr>
            <a:normAutofit/>
          </a:bodyPr>
          <a:lstStyle/>
          <a:p>
            <a:r>
              <a:rPr lang="en-AU" dirty="0"/>
              <a:t>3 things</a:t>
            </a:r>
          </a:p>
        </p:txBody>
      </p:sp>
      <p:graphicFrame>
        <p:nvGraphicFramePr>
          <p:cNvPr id="5" name="Content Placeholder 2">
            <a:extLst>
              <a:ext uri="{FF2B5EF4-FFF2-40B4-BE49-F238E27FC236}">
                <a16:creationId xmlns:a16="http://schemas.microsoft.com/office/drawing/2014/main" id="{D9DD3D90-249D-4BBC-B94C-581C6E602BC3}"/>
              </a:ext>
            </a:extLst>
          </p:cNvPr>
          <p:cNvGraphicFramePr>
            <a:graphicFrameLocks noGrp="1"/>
          </p:cNvGraphicFramePr>
          <p:nvPr>
            <p:ph idx="1"/>
            <p:extLst>
              <p:ext uri="{D42A27DB-BD31-4B8C-83A1-F6EECF244321}">
                <p14:modId xmlns:p14="http://schemas.microsoft.com/office/powerpoint/2010/main" val="871896150"/>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5300100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Steganography</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Steganography is Greek for </a:t>
            </a:r>
            <a:r>
              <a:rPr lang="en-AU" b="1" dirty="0" err="1">
                <a:effectLst/>
              </a:rPr>
              <a:t>steganos</a:t>
            </a:r>
            <a:r>
              <a:rPr lang="en-AU" b="1" dirty="0">
                <a:effectLst/>
              </a:rPr>
              <a:t> (</a:t>
            </a:r>
            <a:r>
              <a:rPr lang="el-GR" b="1" dirty="0" err="1">
                <a:effectLst/>
              </a:rPr>
              <a:t>στεγανός</a:t>
            </a:r>
            <a:r>
              <a:rPr lang="el-GR" b="1" dirty="0">
                <a:effectLst/>
              </a:rPr>
              <a:t>) </a:t>
            </a:r>
            <a:r>
              <a:rPr lang="en-AU" b="1" dirty="0">
                <a:effectLst/>
              </a:rPr>
              <a:t>which means “covered” and </a:t>
            </a:r>
            <a:r>
              <a:rPr lang="en-AU" b="1" dirty="0" err="1">
                <a:effectLst/>
              </a:rPr>
              <a:t>graphia</a:t>
            </a:r>
            <a:r>
              <a:rPr lang="en-AU" b="1" dirty="0">
                <a:effectLst/>
              </a:rPr>
              <a:t> (</a:t>
            </a:r>
            <a:r>
              <a:rPr lang="el-GR" b="1" dirty="0" err="1">
                <a:effectLst/>
              </a:rPr>
              <a:t>γραφη</a:t>
            </a:r>
            <a:r>
              <a:rPr lang="el-GR" b="1" dirty="0">
                <a:effectLst/>
              </a:rPr>
              <a:t>́), </a:t>
            </a:r>
            <a:r>
              <a:rPr lang="en-AU" b="1" dirty="0">
                <a:effectLst/>
              </a:rPr>
              <a:t>which means “writing” </a:t>
            </a:r>
          </a:p>
          <a:p>
            <a:r>
              <a:rPr lang="en-AU" b="1" dirty="0">
                <a:effectLst/>
              </a:rPr>
              <a:t>Message is hidden in another medium such as images, audio or webpage so that the message is hidden even in plain view</a:t>
            </a:r>
          </a:p>
          <a:p>
            <a:r>
              <a:rPr lang="en-AU" b="1" dirty="0">
                <a:effectLst/>
              </a:rPr>
              <a:t>The other medium is the carrier file</a:t>
            </a:r>
          </a:p>
          <a:p>
            <a:r>
              <a:rPr lang="en-AU" b="1" dirty="0">
                <a:effectLst/>
              </a:rPr>
              <a:t>Two forms</a:t>
            </a:r>
          </a:p>
          <a:p>
            <a:pPr lvl="1"/>
            <a:r>
              <a:rPr lang="en-AU" b="1" dirty="0">
                <a:effectLst/>
              </a:rPr>
              <a:t>Insertion: hidden text is added to the existing carrier</a:t>
            </a:r>
          </a:p>
          <a:p>
            <a:pPr lvl="1"/>
            <a:r>
              <a:rPr lang="en-AU" b="1" dirty="0">
                <a:effectLst/>
              </a:rPr>
              <a:t>Substitution: bits of the carrier are replaced with the bits from the message</a:t>
            </a:r>
          </a:p>
          <a:p>
            <a:endParaRPr lang="en-AU" dirty="0"/>
          </a:p>
          <a:p>
            <a:endParaRPr lang="en-AU" dirty="0">
              <a:effectLst/>
            </a:endParaRP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93538000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98FD4FC-479A-4C2B-84A5-CF81E055F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1039905" y="845387"/>
            <a:ext cx="3470310" cy="1066689"/>
          </a:xfrm>
        </p:spPr>
        <p:txBody>
          <a:bodyPr anchor="b">
            <a:normAutofit/>
          </a:bodyPr>
          <a:lstStyle/>
          <a:p>
            <a:pPr algn="l"/>
            <a:r>
              <a:rPr lang="en-AU" sz="2400"/>
              <a:t>LSB Substitution</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1039905" y="2147862"/>
            <a:ext cx="3405573" cy="3499563"/>
          </a:xfrm>
        </p:spPr>
        <p:txBody>
          <a:bodyPr anchor="t">
            <a:normAutofit/>
          </a:bodyPr>
          <a:lstStyle/>
          <a:p>
            <a:r>
              <a:rPr lang="en-AU" sz="1600" b="1" dirty="0">
                <a:effectLst/>
              </a:rPr>
              <a:t>In a byte, the bit representing 1 is the least significant bit (LSB)</a:t>
            </a:r>
          </a:p>
          <a:p>
            <a:r>
              <a:rPr lang="en-AU" sz="1600" b="1" dirty="0">
                <a:effectLst/>
              </a:rPr>
              <a:t>128 is the most significant bit (MSB)</a:t>
            </a:r>
          </a:p>
          <a:p>
            <a:r>
              <a:rPr lang="en-AU" sz="1600" b="1" dirty="0">
                <a:effectLst/>
              </a:rPr>
              <a:t>We can change the bit without changing the colour to the human eye </a:t>
            </a:r>
          </a:p>
          <a:p>
            <a:pPr marL="36900" indent="0">
              <a:buNone/>
            </a:pPr>
            <a:endParaRPr lang="en-AU" sz="1600" dirty="0">
              <a:effectLst/>
            </a:endParaRPr>
          </a:p>
          <a:p>
            <a:endParaRPr lang="en-AU" sz="1600" dirty="0">
              <a:effectLst/>
            </a:endParaRPr>
          </a:p>
          <a:p>
            <a:endParaRPr lang="en-AU" sz="1600" dirty="0">
              <a:effectLst/>
            </a:endParaRPr>
          </a:p>
          <a:p>
            <a:endParaRPr lang="en-AU" sz="1600" dirty="0">
              <a:effectLst/>
            </a:endParaRPr>
          </a:p>
          <a:p>
            <a:endParaRPr lang="en-AU" sz="1600" dirty="0"/>
          </a:p>
          <a:p>
            <a:endParaRPr lang="en-US" sz="1600" dirty="0"/>
          </a:p>
          <a:p>
            <a:pPr marL="36900" indent="0">
              <a:buNone/>
            </a:pPr>
            <a:endParaRPr lang="en-AU" sz="1600" dirty="0">
              <a:effectLst/>
            </a:endParaRPr>
          </a:p>
          <a:p>
            <a:endParaRPr lang="en-AU" sz="1600" dirty="0"/>
          </a:p>
        </p:txBody>
      </p:sp>
      <p:pic>
        <p:nvPicPr>
          <p:cNvPr id="5" name="Picture 4" descr="A picture containing text, clock, kitchen appliance&#10;&#10;Description automatically generated">
            <a:extLst>
              <a:ext uri="{FF2B5EF4-FFF2-40B4-BE49-F238E27FC236}">
                <a16:creationId xmlns:a16="http://schemas.microsoft.com/office/drawing/2014/main" id="{10FB50D2-3362-9D40-9640-32A2EC79E305}"/>
              </a:ext>
            </a:extLst>
          </p:cNvPr>
          <p:cNvPicPr>
            <a:picLocks noChangeAspect="1"/>
          </p:cNvPicPr>
          <p:nvPr/>
        </p:nvPicPr>
        <p:blipFill>
          <a:blip r:embed="rId4"/>
          <a:stretch>
            <a:fillRect/>
          </a:stretch>
        </p:blipFill>
        <p:spPr>
          <a:xfrm>
            <a:off x="5300024" y="1277595"/>
            <a:ext cx="6161183" cy="1740534"/>
          </a:xfrm>
          <a:prstGeom prst="rect">
            <a:avLst/>
          </a:prstGeom>
        </p:spPr>
      </p:pic>
      <p:sp>
        <p:nvSpPr>
          <p:cNvPr id="6" name="TextBox 5">
            <a:extLst>
              <a:ext uri="{FF2B5EF4-FFF2-40B4-BE49-F238E27FC236}">
                <a16:creationId xmlns:a16="http://schemas.microsoft.com/office/drawing/2014/main" id="{6009DFC6-E531-A144-8EEF-88E70C36BC5B}"/>
              </a:ext>
            </a:extLst>
          </p:cNvPr>
          <p:cNvSpPr txBox="1"/>
          <p:nvPr/>
        </p:nvSpPr>
        <p:spPr>
          <a:xfrm>
            <a:off x="1596044" y="2660073"/>
            <a:ext cx="184731" cy="369332"/>
          </a:xfrm>
          <a:prstGeom prst="rect">
            <a:avLst/>
          </a:prstGeom>
          <a:noFill/>
        </p:spPr>
        <p:txBody>
          <a:bodyPr wrap="none" rtlCol="0">
            <a:spAutoFit/>
          </a:bodyPr>
          <a:lstStyle/>
          <a:p>
            <a:endParaRPr lang="en-AU" dirty="0"/>
          </a:p>
        </p:txBody>
      </p:sp>
      <p:pic>
        <p:nvPicPr>
          <p:cNvPr id="8" name="Picture 7" descr="Shape, arrow&#10;&#10;Description automatically generated">
            <a:extLst>
              <a:ext uri="{FF2B5EF4-FFF2-40B4-BE49-F238E27FC236}">
                <a16:creationId xmlns:a16="http://schemas.microsoft.com/office/drawing/2014/main" id="{1C9DF0E3-2246-CA46-ADBA-3FDD6C98AC07}"/>
              </a:ext>
            </a:extLst>
          </p:cNvPr>
          <p:cNvPicPr>
            <a:picLocks noChangeAspect="1"/>
          </p:cNvPicPr>
          <p:nvPr/>
        </p:nvPicPr>
        <p:blipFill>
          <a:blip r:embed="rId5"/>
          <a:stretch>
            <a:fillRect/>
          </a:stretch>
        </p:blipFill>
        <p:spPr>
          <a:xfrm>
            <a:off x="5783465" y="4169714"/>
            <a:ext cx="5194300" cy="1536700"/>
          </a:xfrm>
          <a:prstGeom prst="rect">
            <a:avLst/>
          </a:prstGeom>
        </p:spPr>
      </p:pic>
    </p:spTree>
    <p:extLst>
      <p:ext uri="{BB962C8B-B14F-4D97-AF65-F5344CB8AC3E}">
        <p14:creationId xmlns:p14="http://schemas.microsoft.com/office/powerpoint/2010/main" val="16625769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Example</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4174020" cy="4171950"/>
          </a:xfrm>
        </p:spPr>
        <p:txBody>
          <a:bodyPr>
            <a:normAutofit lnSpcReduction="10000"/>
          </a:bodyPr>
          <a:lstStyle/>
          <a:p>
            <a:pPr marL="36900" indent="0">
              <a:buNone/>
            </a:pPr>
            <a:r>
              <a:rPr lang="en-AU" b="1" dirty="0">
                <a:effectLst/>
              </a:rPr>
              <a:t>01010010</a:t>
            </a:r>
            <a:br>
              <a:rPr lang="en-AU" b="1" dirty="0">
                <a:effectLst/>
              </a:rPr>
            </a:br>
            <a:r>
              <a:rPr lang="en-AU" b="1" dirty="0">
                <a:effectLst/>
              </a:rPr>
              <a:t>01001010</a:t>
            </a:r>
            <a:br>
              <a:rPr lang="en-AU" b="1" dirty="0">
                <a:effectLst/>
              </a:rPr>
            </a:br>
            <a:r>
              <a:rPr lang="en-AU" b="1" dirty="0">
                <a:effectLst/>
              </a:rPr>
              <a:t>10010111</a:t>
            </a:r>
            <a:br>
              <a:rPr lang="en-AU" b="1" dirty="0">
                <a:effectLst/>
              </a:rPr>
            </a:br>
            <a:r>
              <a:rPr lang="en-AU" b="1" dirty="0">
                <a:effectLst/>
              </a:rPr>
              <a:t>11001100</a:t>
            </a:r>
            <a:br>
              <a:rPr lang="en-AU" b="1" dirty="0">
                <a:effectLst/>
              </a:rPr>
            </a:br>
            <a:r>
              <a:rPr lang="en-AU" b="1" dirty="0">
                <a:effectLst/>
              </a:rPr>
              <a:t>11010101</a:t>
            </a:r>
            <a:br>
              <a:rPr lang="en-AU" b="1" dirty="0">
                <a:effectLst/>
              </a:rPr>
            </a:br>
            <a:r>
              <a:rPr lang="en-AU" b="1" dirty="0">
                <a:effectLst/>
              </a:rPr>
              <a:t>01010111</a:t>
            </a:r>
            <a:br>
              <a:rPr lang="en-AU" b="1" dirty="0">
                <a:effectLst/>
              </a:rPr>
            </a:br>
            <a:r>
              <a:rPr lang="en-AU" b="1" dirty="0">
                <a:effectLst/>
              </a:rPr>
              <a:t>00100110</a:t>
            </a:r>
            <a:br>
              <a:rPr lang="en-AU" b="1" dirty="0">
                <a:effectLst/>
              </a:rPr>
            </a:br>
            <a:r>
              <a:rPr lang="en-AU" b="1" dirty="0">
                <a:effectLst/>
              </a:rPr>
              <a:t>01000011</a:t>
            </a:r>
            <a:br>
              <a:rPr lang="en-AU" dirty="0">
                <a:effectLst/>
              </a:rPr>
            </a:br>
            <a:endParaRPr lang="en-AU" dirty="0"/>
          </a:p>
          <a:p>
            <a:r>
              <a:rPr lang="en-AU" b="1" dirty="0">
                <a:effectLst/>
              </a:rPr>
              <a:t>To hide the letter Z whose ASCII code is 10110101</a:t>
            </a:r>
          </a:p>
          <a:p>
            <a:pPr lvl="3"/>
            <a:endParaRPr lang="en-AU" dirty="0">
              <a:effectLst/>
            </a:endParaRP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
        <p:nvSpPr>
          <p:cNvPr id="4" name="Content Placeholder 2">
            <a:extLst>
              <a:ext uri="{FF2B5EF4-FFF2-40B4-BE49-F238E27FC236}">
                <a16:creationId xmlns:a16="http://schemas.microsoft.com/office/drawing/2014/main" id="{55E74629-7C70-B04A-9D71-59C67F847752}"/>
              </a:ext>
            </a:extLst>
          </p:cNvPr>
          <p:cNvSpPr txBox="1">
            <a:spLocks/>
          </p:cNvSpPr>
          <p:nvPr/>
        </p:nvSpPr>
        <p:spPr>
          <a:xfrm>
            <a:off x="6090676" y="2076450"/>
            <a:ext cx="4174020" cy="3467100"/>
          </a:xfrm>
          <a:prstGeom prst="rect">
            <a:avLst/>
          </a:prstGeom>
          <a:effectLst>
            <a:outerShdw blurRad="25400" dir="17880000">
              <a:srgbClr val="000000">
                <a:alpha val="46000"/>
              </a:srgbClr>
            </a:outerShdw>
          </a:effectLst>
        </p:spPr>
        <p:txBody>
          <a:bodyPr vert="horz" lIns="91440" tIns="45720" rIns="91440" bIns="45720" rtlCol="0" anchor="t">
            <a:normAutofit lnSpcReduction="10000"/>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7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36900" indent="0">
              <a:spcBef>
                <a:spcPts val="0"/>
              </a:spcBef>
              <a:spcAft>
                <a:spcPts val="0"/>
              </a:spcAft>
              <a:buNone/>
            </a:pPr>
            <a:r>
              <a:rPr lang="en-AU" b="1" dirty="0">
                <a:effectLst/>
              </a:rPr>
              <a:t>0101001</a:t>
            </a:r>
            <a:r>
              <a:rPr lang="en-AU" b="1" dirty="0">
                <a:solidFill>
                  <a:srgbClr val="FF0000"/>
                </a:solidFill>
                <a:effectLst/>
              </a:rPr>
              <a:t>1</a:t>
            </a:r>
            <a:r>
              <a:rPr lang="en-AU" b="1" dirty="0">
                <a:effectLst/>
              </a:rPr>
              <a:t> </a:t>
            </a:r>
          </a:p>
          <a:p>
            <a:pPr marL="36900" indent="0">
              <a:spcBef>
                <a:spcPts val="0"/>
              </a:spcBef>
              <a:spcAft>
                <a:spcPts val="0"/>
              </a:spcAft>
              <a:buNone/>
            </a:pPr>
            <a:r>
              <a:rPr lang="en-AU" b="1" dirty="0">
                <a:effectLst/>
              </a:rPr>
              <a:t>0100101</a:t>
            </a:r>
            <a:r>
              <a:rPr lang="en-AU" b="1" dirty="0">
                <a:solidFill>
                  <a:srgbClr val="FF0000"/>
                </a:solidFill>
                <a:effectLst/>
              </a:rPr>
              <a:t>0</a:t>
            </a:r>
            <a:r>
              <a:rPr lang="en-AU" b="1" dirty="0">
                <a:effectLst/>
              </a:rPr>
              <a:t> </a:t>
            </a:r>
          </a:p>
          <a:p>
            <a:pPr marL="36900" indent="0">
              <a:spcBef>
                <a:spcPts val="0"/>
              </a:spcBef>
              <a:spcAft>
                <a:spcPts val="0"/>
              </a:spcAft>
              <a:buNone/>
            </a:pPr>
            <a:r>
              <a:rPr lang="en-AU" b="1" dirty="0">
                <a:effectLst/>
              </a:rPr>
              <a:t>1001011</a:t>
            </a:r>
            <a:r>
              <a:rPr lang="en-AU" b="1" dirty="0">
                <a:solidFill>
                  <a:srgbClr val="FF0000"/>
                </a:solidFill>
                <a:effectLst/>
              </a:rPr>
              <a:t>1</a:t>
            </a:r>
            <a:r>
              <a:rPr lang="en-AU" b="1" dirty="0">
                <a:effectLst/>
              </a:rPr>
              <a:t> </a:t>
            </a:r>
          </a:p>
          <a:p>
            <a:pPr marL="36900" indent="0">
              <a:spcBef>
                <a:spcPts val="0"/>
              </a:spcBef>
              <a:spcAft>
                <a:spcPts val="0"/>
              </a:spcAft>
              <a:buNone/>
            </a:pPr>
            <a:r>
              <a:rPr lang="en-AU" b="1" dirty="0">
                <a:effectLst/>
              </a:rPr>
              <a:t>1100110</a:t>
            </a:r>
            <a:r>
              <a:rPr lang="en-AU" b="1" dirty="0">
                <a:solidFill>
                  <a:srgbClr val="FF0000"/>
                </a:solidFill>
                <a:effectLst/>
              </a:rPr>
              <a:t>1</a:t>
            </a:r>
            <a:r>
              <a:rPr lang="en-AU" b="1" dirty="0">
                <a:effectLst/>
              </a:rPr>
              <a:t> </a:t>
            </a:r>
          </a:p>
          <a:p>
            <a:pPr marL="36900" indent="0">
              <a:spcBef>
                <a:spcPts val="0"/>
              </a:spcBef>
              <a:spcAft>
                <a:spcPts val="0"/>
              </a:spcAft>
              <a:buNone/>
            </a:pPr>
            <a:r>
              <a:rPr lang="en-AU" b="1" dirty="0">
                <a:effectLst/>
              </a:rPr>
              <a:t>1101010</a:t>
            </a:r>
            <a:r>
              <a:rPr lang="en-AU" b="1" dirty="0">
                <a:solidFill>
                  <a:srgbClr val="FF0000"/>
                </a:solidFill>
                <a:effectLst/>
              </a:rPr>
              <a:t>0</a:t>
            </a:r>
            <a:r>
              <a:rPr lang="en-AU" b="1" dirty="0">
                <a:effectLst/>
              </a:rPr>
              <a:t> </a:t>
            </a:r>
          </a:p>
          <a:p>
            <a:pPr marL="36900" indent="0">
              <a:spcBef>
                <a:spcPts val="0"/>
              </a:spcBef>
              <a:spcAft>
                <a:spcPts val="0"/>
              </a:spcAft>
              <a:buNone/>
            </a:pPr>
            <a:r>
              <a:rPr lang="en-AU" b="1" dirty="0">
                <a:effectLst/>
              </a:rPr>
              <a:t>0101011</a:t>
            </a:r>
            <a:r>
              <a:rPr lang="en-AU" b="1" dirty="0">
                <a:solidFill>
                  <a:srgbClr val="FF0000"/>
                </a:solidFill>
                <a:effectLst/>
              </a:rPr>
              <a:t>1</a:t>
            </a:r>
            <a:r>
              <a:rPr lang="en-AU" b="1" dirty="0">
                <a:effectLst/>
              </a:rPr>
              <a:t> </a:t>
            </a:r>
          </a:p>
          <a:p>
            <a:pPr marL="36900" indent="0">
              <a:spcBef>
                <a:spcPts val="0"/>
              </a:spcBef>
              <a:spcAft>
                <a:spcPts val="0"/>
              </a:spcAft>
              <a:buNone/>
            </a:pPr>
            <a:r>
              <a:rPr lang="en-AU" b="1" dirty="0">
                <a:effectLst/>
              </a:rPr>
              <a:t>0010011</a:t>
            </a:r>
            <a:r>
              <a:rPr lang="en-AU" b="1" dirty="0">
                <a:solidFill>
                  <a:srgbClr val="FF0000"/>
                </a:solidFill>
                <a:effectLst/>
              </a:rPr>
              <a:t>0</a:t>
            </a:r>
            <a:r>
              <a:rPr lang="en-AU" b="1" dirty="0">
                <a:effectLst/>
              </a:rPr>
              <a:t> </a:t>
            </a:r>
          </a:p>
          <a:p>
            <a:pPr marL="36900" indent="0">
              <a:spcBef>
                <a:spcPts val="0"/>
              </a:spcBef>
              <a:spcAft>
                <a:spcPts val="0"/>
              </a:spcAft>
              <a:buNone/>
            </a:pPr>
            <a:r>
              <a:rPr lang="en-AU" b="1" dirty="0">
                <a:effectLst/>
              </a:rPr>
              <a:t>0100001</a:t>
            </a:r>
            <a:r>
              <a:rPr lang="en-AU" b="1" dirty="0">
                <a:solidFill>
                  <a:srgbClr val="FF0000"/>
                </a:solidFill>
                <a:effectLst/>
              </a:rPr>
              <a:t>1</a:t>
            </a:r>
            <a:r>
              <a:rPr lang="en-AU" b="1" dirty="0">
                <a:effectLst/>
              </a:rPr>
              <a:t> </a:t>
            </a:r>
            <a:endParaRPr lang="en-AU" b="1" dirty="0"/>
          </a:p>
          <a:p>
            <a:pPr marL="36900" indent="0">
              <a:buNone/>
            </a:pPr>
            <a:br>
              <a:rPr lang="en-AU" dirty="0">
                <a:effectLst/>
              </a:rPr>
            </a:br>
            <a:endParaRPr lang="en-AU" dirty="0"/>
          </a:p>
          <a:p>
            <a:pPr lvl="3"/>
            <a:endParaRPr lang="en-AU" dirty="0">
              <a:effectLst/>
            </a:endParaRPr>
          </a:p>
          <a:p>
            <a:pPr marL="36900" indent="0">
              <a:buFont typeface="Wingdings 2" charset="2"/>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Font typeface="Wingdings 2" charset="2"/>
              <a:buNone/>
            </a:pPr>
            <a:endParaRPr lang="en-AU" dirty="0">
              <a:effectLst/>
            </a:endParaRPr>
          </a:p>
          <a:p>
            <a:endParaRPr lang="en-AU" sz="2000" dirty="0"/>
          </a:p>
        </p:txBody>
      </p:sp>
    </p:spTree>
    <p:extLst>
      <p:ext uri="{BB962C8B-B14F-4D97-AF65-F5344CB8AC3E}">
        <p14:creationId xmlns:p14="http://schemas.microsoft.com/office/powerpoint/2010/main" val="31464830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Steganalysis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1683327"/>
            <a:ext cx="10353762" cy="4565073"/>
          </a:xfrm>
        </p:spPr>
        <p:txBody>
          <a:bodyPr>
            <a:normAutofit fontScale="85000" lnSpcReduction="20000"/>
          </a:bodyPr>
          <a:lstStyle/>
          <a:p>
            <a:r>
              <a:rPr lang="en-AU" b="1" dirty="0"/>
              <a:t>Steganalysis approaches:</a:t>
            </a:r>
          </a:p>
          <a:p>
            <a:pPr lvl="1"/>
            <a:r>
              <a:rPr lang="en-AU" b="1" dirty="0"/>
              <a:t>Steganography-only attack: The steganography medium is the only item available for analysis. </a:t>
            </a:r>
          </a:p>
          <a:p>
            <a:pPr lvl="1"/>
            <a:r>
              <a:rPr lang="en-AU" b="1" dirty="0"/>
              <a:t>Known-carrier attack: The carrier and steganography media are both available for analysis. </a:t>
            </a:r>
          </a:p>
          <a:p>
            <a:pPr lvl="1"/>
            <a:r>
              <a:rPr lang="en-AU" b="1" dirty="0"/>
              <a:t>Known-message attack: The hidden message is known.</a:t>
            </a:r>
          </a:p>
          <a:p>
            <a:pPr lvl="1"/>
            <a:r>
              <a:rPr lang="en-AU" b="1" dirty="0"/>
              <a:t>Chosen-steganography attack: The steganography medium and algorithm are both known.</a:t>
            </a:r>
          </a:p>
          <a:p>
            <a:pPr lvl="1"/>
            <a:r>
              <a:rPr lang="en-AU" b="1" dirty="0"/>
              <a:t>Chosen-message attack: A known message and steganography algorithm are used to create steganography media for future analysis and comparison.</a:t>
            </a:r>
          </a:p>
          <a:p>
            <a:pPr lvl="1"/>
            <a:r>
              <a:rPr lang="en-AU" b="1" dirty="0">
                <a:effectLst/>
              </a:rPr>
              <a:t>Known-steganography attack: The carrier and steganography medium, as well as the steganography algorithm, are known.</a:t>
            </a:r>
            <a:endParaRPr lang="en-AU" b="1" dirty="0"/>
          </a:p>
          <a:p>
            <a:r>
              <a:rPr lang="en-AU" b="1" dirty="0">
                <a:effectLst/>
              </a:rPr>
              <a:t>Can try and find the tool that was used by trial-and-error (brute force) or use tool that will look for </a:t>
            </a:r>
            <a:r>
              <a:rPr lang="en-AU" b="1" dirty="0" err="1">
                <a:effectLst/>
              </a:rPr>
              <a:t>steg</a:t>
            </a:r>
            <a:r>
              <a:rPr lang="en-AU" b="1" dirty="0">
                <a:effectLst/>
              </a:rPr>
              <a:t> program signatures (</a:t>
            </a:r>
            <a:r>
              <a:rPr lang="en-AU" b="1" dirty="0" err="1">
                <a:effectLst/>
              </a:rPr>
              <a:t>StegSpy</a:t>
            </a:r>
            <a:r>
              <a:rPr lang="en-AU" b="1" dirty="0">
                <a:effectLst/>
              </a:rPr>
              <a:t>)</a:t>
            </a:r>
          </a:p>
          <a:p>
            <a:r>
              <a:rPr lang="en-AU" b="1" dirty="0">
                <a:effectLst/>
              </a:rPr>
              <a:t>If the original image is available, there may be a difference in size and hash value</a:t>
            </a:r>
          </a:p>
          <a:p>
            <a:r>
              <a:rPr lang="en-AU" b="1" dirty="0">
                <a:effectLst/>
              </a:rPr>
              <a:t>Complex analysis can look at frequency distributions of pixels</a:t>
            </a:r>
          </a:p>
          <a:p>
            <a:r>
              <a:rPr lang="en-AU" b="1" dirty="0">
                <a:effectLst/>
              </a:rPr>
              <a:t>Neural networks can be used</a:t>
            </a:r>
          </a:p>
          <a:p>
            <a:endParaRPr lang="en-AU" dirty="0">
              <a:effectLst/>
            </a:endParaRPr>
          </a:p>
          <a:p>
            <a:endParaRPr lang="en-AU" dirty="0"/>
          </a:p>
          <a:p>
            <a:endParaRPr lang="en-AU" dirty="0">
              <a:effectLst/>
            </a:endParaRP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20997572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Use in Crime</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Claimed that Osama bin Laden and members of al-</a:t>
            </a:r>
            <a:r>
              <a:rPr lang="en-AU" b="1" dirty="0" err="1">
                <a:effectLst/>
              </a:rPr>
              <a:t>Qa’ida</a:t>
            </a:r>
            <a:r>
              <a:rPr lang="en-AU" b="1" dirty="0">
                <a:effectLst/>
              </a:rPr>
              <a:t> used images via email and websites</a:t>
            </a:r>
          </a:p>
          <a:p>
            <a:r>
              <a:rPr lang="en-AU" b="1" dirty="0">
                <a:effectLst/>
              </a:rPr>
              <a:t>In 2010 11 alleged Russian spies (sleepers) used steganography to communicate with their controllers (SVR) in Russia. The software used was proprietary and allegedly supplied by the SVR.</a:t>
            </a:r>
          </a:p>
          <a:p>
            <a:r>
              <a:rPr lang="en-AU" b="1" dirty="0">
                <a:effectLst/>
              </a:rPr>
              <a:t>Used to hide malware because it is hard to detect when downloaded</a:t>
            </a:r>
          </a:p>
          <a:p>
            <a:r>
              <a:rPr lang="en-AU" b="1" dirty="0">
                <a:effectLst/>
              </a:rPr>
              <a:t>Exfiltrate data – used in industrial espionage</a:t>
            </a:r>
          </a:p>
          <a:p>
            <a:pPr lvl="1"/>
            <a:r>
              <a:rPr lang="en-AU" b="1" dirty="0">
                <a:effectLst/>
              </a:rPr>
              <a:t>2017 in the US Dmitry </a:t>
            </a:r>
            <a:r>
              <a:rPr lang="en-AU" b="1" dirty="0" err="1">
                <a:effectLst/>
              </a:rPr>
              <a:t>Sazonov</a:t>
            </a:r>
            <a:r>
              <a:rPr lang="en-AU" b="1" dirty="0">
                <a:effectLst/>
              </a:rPr>
              <a:t> tried to steal code for a trading platform of his employer. He used steganography to hide code in PDF files</a:t>
            </a:r>
          </a:p>
          <a:p>
            <a:endParaRPr lang="en-AU" dirty="0"/>
          </a:p>
          <a:p>
            <a:endParaRPr lang="en-AU" dirty="0">
              <a:effectLst/>
            </a:endParaRPr>
          </a:p>
          <a:p>
            <a:pPr marL="36900" indent="0">
              <a:buNone/>
            </a:pPr>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2405207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Digital Traces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lnSpcReduction="10000"/>
          </a:bodyPr>
          <a:lstStyle/>
          <a:p>
            <a:r>
              <a:rPr lang="en-AU" b="1" dirty="0" err="1">
                <a:effectLst/>
              </a:rPr>
              <a:t>Locard’s</a:t>
            </a:r>
            <a:r>
              <a:rPr lang="en-AU" b="1" dirty="0">
                <a:effectLst/>
              </a:rPr>
              <a:t> exchange principle:</a:t>
            </a:r>
          </a:p>
          <a:p>
            <a:pPr lvl="1"/>
            <a:r>
              <a:rPr lang="en-AU" b="1" dirty="0">
                <a:effectLst/>
              </a:rPr>
              <a:t>Physical contact between objects inevitably results in the exchange of matter, leaving traces that can be analysed to (partially) reconstruct the event</a:t>
            </a:r>
          </a:p>
          <a:p>
            <a:r>
              <a:rPr lang="en-AU" b="1" dirty="0">
                <a:effectLst/>
              </a:rPr>
              <a:t>All digital contact leaves traces:</a:t>
            </a:r>
          </a:p>
          <a:p>
            <a:pPr lvl="1"/>
            <a:r>
              <a:rPr lang="en-AU" b="1" dirty="0">
                <a:effectLst/>
              </a:rPr>
              <a:t>Browser history</a:t>
            </a:r>
          </a:p>
          <a:p>
            <a:pPr lvl="1"/>
            <a:r>
              <a:rPr lang="en-AU" b="1" dirty="0">
                <a:effectLst/>
              </a:rPr>
              <a:t>Logs (logins, logouts, other events)</a:t>
            </a:r>
          </a:p>
          <a:p>
            <a:pPr lvl="1"/>
            <a:r>
              <a:rPr lang="en-AU" b="1" dirty="0">
                <a:effectLst/>
              </a:rPr>
              <a:t>File creation, modification dates</a:t>
            </a:r>
          </a:p>
          <a:p>
            <a:pPr lvl="1"/>
            <a:r>
              <a:rPr lang="en-AU" b="1" dirty="0">
                <a:effectLst/>
              </a:rPr>
              <a:t>Document metadata such as author, version history</a:t>
            </a:r>
          </a:p>
          <a:p>
            <a:pPr lvl="1"/>
            <a:r>
              <a:rPr lang="en-AU" b="1" dirty="0">
                <a:effectLst/>
              </a:rPr>
              <a:t>Backup files</a:t>
            </a:r>
          </a:p>
          <a:p>
            <a:pPr lvl="1"/>
            <a:r>
              <a:rPr lang="en-AU" b="1" dirty="0">
                <a:effectLst/>
              </a:rPr>
              <a:t>Communications: email, messages</a:t>
            </a: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32701813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Digital Forensics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The discipline of collecting digital evidence that is related to an incident in such a way as to be able to be used in criminal and civil proceedings</a:t>
            </a:r>
          </a:p>
          <a:p>
            <a:pPr lvl="1"/>
            <a:r>
              <a:rPr lang="en-AU" b="1" dirty="0">
                <a:effectLst/>
              </a:rPr>
              <a:t>Criminal investigations</a:t>
            </a:r>
          </a:p>
          <a:p>
            <a:pPr lvl="1"/>
            <a:r>
              <a:rPr lang="en-AU" b="1" dirty="0">
                <a:effectLst/>
              </a:rPr>
              <a:t>Intelligence gathering</a:t>
            </a:r>
          </a:p>
          <a:p>
            <a:pPr lvl="1"/>
            <a:r>
              <a:rPr lang="en-AU" b="1" dirty="0">
                <a:effectLst/>
              </a:rPr>
              <a:t>eDiscovery in relation to civil law</a:t>
            </a:r>
          </a:p>
          <a:p>
            <a:pPr lvl="1"/>
            <a:r>
              <a:rPr lang="en-AU" b="1" dirty="0">
                <a:effectLst/>
              </a:rPr>
              <a:t>Incident response</a:t>
            </a: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2367722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Digital Forensics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Digital data may be present on a range of devices such as </a:t>
            </a:r>
          </a:p>
          <a:p>
            <a:pPr lvl="1"/>
            <a:r>
              <a:rPr lang="en-AU" b="1" dirty="0">
                <a:effectLst/>
              </a:rPr>
              <a:t>Hard drives</a:t>
            </a:r>
          </a:p>
          <a:p>
            <a:pPr lvl="1"/>
            <a:r>
              <a:rPr lang="en-AU" b="1" dirty="0">
                <a:effectLst/>
              </a:rPr>
              <a:t>Computer memory</a:t>
            </a:r>
          </a:p>
          <a:p>
            <a:pPr lvl="1"/>
            <a:r>
              <a:rPr lang="en-AU" b="1" dirty="0">
                <a:effectLst/>
              </a:rPr>
              <a:t>Peripheral device memory (such as in printers) , </a:t>
            </a:r>
          </a:p>
          <a:p>
            <a:pPr lvl="1"/>
            <a:r>
              <a:rPr lang="en-AU" b="1" dirty="0">
                <a:effectLst/>
              </a:rPr>
              <a:t>Removable drives like USB drives</a:t>
            </a:r>
          </a:p>
          <a:p>
            <a:pPr lvl="1"/>
            <a:r>
              <a:rPr lang="en-AU" b="1" dirty="0">
                <a:effectLst/>
              </a:rPr>
              <a:t>Smartphones</a:t>
            </a:r>
          </a:p>
          <a:p>
            <a:pPr lvl="1"/>
            <a:r>
              <a:rPr lang="en-AU" b="1" dirty="0">
                <a:effectLst/>
              </a:rPr>
              <a:t>IoT, </a:t>
            </a:r>
          </a:p>
          <a:p>
            <a:pPr lvl="1"/>
            <a:r>
              <a:rPr lang="en-AU" b="1" dirty="0">
                <a:effectLst/>
              </a:rPr>
              <a:t>Cars - through navigation and entertainment systems.</a:t>
            </a: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2044336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Digital Forensics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Collecting this data involves doing so in a way that maintains the integrity of the data and its associated metadata such as creation and modification times and dates</a:t>
            </a:r>
          </a:p>
          <a:p>
            <a:r>
              <a:rPr lang="en-AU" b="1" dirty="0">
                <a:effectLst/>
              </a:rPr>
              <a:t>Digital forensics specialists use specific devices that can image a disk or extract memory without the possibility of writing to the disk at the same time. This prevents any metadata from being changed.  </a:t>
            </a: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117697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The Legal Basis for Gathering Evidence</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fontScale="77500" lnSpcReduction="20000"/>
          </a:bodyPr>
          <a:lstStyle/>
          <a:p>
            <a:r>
              <a:rPr lang="en-AU" b="1" dirty="0">
                <a:effectLst/>
              </a:rPr>
              <a:t>In the US, 3 cases in the 1990s established the Daubert standard for scientific evidence in legal proceedings</a:t>
            </a:r>
          </a:p>
          <a:p>
            <a:pPr lvl="1"/>
            <a:r>
              <a:rPr lang="en-AU" sz="2200" b="1" dirty="0">
                <a:effectLst/>
              </a:rPr>
              <a:t>The theoretical underpinnings of the methods must yield testable predictions by means of which the theory could be falsified. </a:t>
            </a:r>
          </a:p>
          <a:p>
            <a:pPr lvl="1"/>
            <a:r>
              <a:rPr lang="en-AU" sz="2200" b="1" dirty="0">
                <a:effectLst/>
              </a:rPr>
              <a:t>The methods should preferably be published in a peer-reviewed journal. </a:t>
            </a:r>
          </a:p>
          <a:p>
            <a:pPr lvl="1"/>
            <a:r>
              <a:rPr lang="en-AU" sz="2200" b="1" dirty="0">
                <a:effectLst/>
              </a:rPr>
              <a:t>There should be a known rate of error that can be used in evaluating the results. </a:t>
            </a:r>
          </a:p>
          <a:p>
            <a:pPr lvl="1"/>
            <a:r>
              <a:rPr lang="en-AU" sz="2200" b="1" dirty="0">
                <a:effectLst/>
              </a:rPr>
              <a:t>The methods should be generally accepted within the relevant scientific community. </a:t>
            </a:r>
          </a:p>
          <a:p>
            <a:r>
              <a:rPr lang="en-AU" sz="2400" b="1" dirty="0">
                <a:effectLst/>
              </a:rPr>
              <a:t>In the UK the Law Commission built on this:</a:t>
            </a:r>
          </a:p>
          <a:p>
            <a:pPr lvl="1"/>
            <a:r>
              <a:rPr lang="en-AU" sz="2200" b="1" dirty="0">
                <a:effectLst/>
              </a:rPr>
              <a:t>No action taken by law enforcement should change data that may be subsequently relied on in court</a:t>
            </a:r>
          </a:p>
          <a:p>
            <a:pPr lvl="1"/>
            <a:r>
              <a:rPr lang="en-AU" sz="2200" b="1" dirty="0">
                <a:effectLst/>
              </a:rPr>
              <a:t>People collecting data should be competent to do so</a:t>
            </a:r>
          </a:p>
          <a:p>
            <a:pPr lvl="1"/>
            <a:r>
              <a:rPr lang="en-AU" sz="2200" b="1" dirty="0">
                <a:effectLst/>
              </a:rPr>
              <a:t>An audit trail that enables someone else to reproduce the results should be kept</a:t>
            </a:r>
          </a:p>
          <a:p>
            <a:pPr lvl="1"/>
            <a:r>
              <a:rPr lang="en-AU" sz="2200" b="1" dirty="0">
                <a:effectLst/>
              </a:rPr>
              <a:t>There should be someone in charge to ensure that the law and these principles are kept</a:t>
            </a:r>
          </a:p>
          <a:p>
            <a:r>
              <a:rPr lang="en-AU" sz="2400" b="1" dirty="0">
                <a:effectLst/>
              </a:rPr>
              <a:t>UK now requires accreditation ISO/IEC 17020/17025</a:t>
            </a:r>
          </a:p>
          <a:p>
            <a:pPr lvl="1"/>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1382594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Legal Issues with Digital Evidence</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913795" y="2076450"/>
            <a:ext cx="10353762" cy="4171950"/>
          </a:xfrm>
        </p:spPr>
        <p:txBody>
          <a:bodyPr>
            <a:normAutofit/>
          </a:bodyPr>
          <a:lstStyle/>
          <a:p>
            <a:r>
              <a:rPr lang="en-AU" b="1" dirty="0">
                <a:effectLst/>
              </a:rPr>
              <a:t>Proving attribution is sometimes hard </a:t>
            </a:r>
          </a:p>
          <a:p>
            <a:pPr lvl="1"/>
            <a:r>
              <a:rPr lang="en-AU" sz="2200" b="1" dirty="0">
                <a:effectLst/>
              </a:rPr>
              <a:t>“Someone else used my </a:t>
            </a:r>
            <a:r>
              <a:rPr lang="en-AU" sz="2200" b="1" dirty="0" err="1">
                <a:effectLst/>
              </a:rPr>
              <a:t>WiFi</a:t>
            </a:r>
            <a:r>
              <a:rPr lang="en-AU" sz="2200" b="1" dirty="0">
                <a:effectLst/>
              </a:rPr>
              <a:t>”</a:t>
            </a:r>
          </a:p>
          <a:p>
            <a:r>
              <a:rPr lang="en-AU" sz="2400" b="1" dirty="0">
                <a:effectLst/>
              </a:rPr>
              <a:t>Evidence was not tampered with or altered </a:t>
            </a:r>
          </a:p>
          <a:p>
            <a:r>
              <a:rPr lang="en-AU" sz="2400" b="1" dirty="0">
                <a:effectLst/>
              </a:rPr>
              <a:t>Having correct search warrants </a:t>
            </a:r>
          </a:p>
          <a:p>
            <a:pPr lvl="1"/>
            <a:r>
              <a:rPr lang="en-AU" sz="2200" b="1" dirty="0">
                <a:effectLst/>
              </a:rPr>
              <a:t>Searching for one thing and then discovering evidence for a different crime</a:t>
            </a:r>
          </a:p>
          <a:p>
            <a:r>
              <a:rPr lang="en-AU" sz="2400" b="1" dirty="0">
                <a:effectLst/>
              </a:rPr>
              <a:t>Destruction of evidence by parties </a:t>
            </a:r>
          </a:p>
          <a:p>
            <a:pPr lvl="1"/>
            <a:endParaRPr lang="en-AU" dirty="0">
              <a:effectLst/>
            </a:endParaRPr>
          </a:p>
          <a:p>
            <a:endParaRPr lang="en-AU" dirty="0">
              <a:effectLst/>
            </a:endParaRPr>
          </a:p>
          <a:p>
            <a:endParaRPr lang="en-AU" dirty="0">
              <a:effectLst/>
            </a:endParaRPr>
          </a:p>
          <a:p>
            <a:endParaRPr lang="en-AU" dirty="0">
              <a:effectLst/>
            </a:endParaRPr>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30372524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AnalogousFromDarkSeedLeftStep">
      <a:dk1>
        <a:srgbClr val="000000"/>
      </a:dk1>
      <a:lt1>
        <a:srgbClr val="FFFFFF"/>
      </a:lt1>
      <a:dk2>
        <a:srgbClr val="243541"/>
      </a:dk2>
      <a:lt2>
        <a:srgbClr val="E4E8E2"/>
      </a:lt2>
      <a:accent1>
        <a:srgbClr val="A629E7"/>
      </a:accent1>
      <a:accent2>
        <a:srgbClr val="6640DC"/>
      </a:accent2>
      <a:accent3>
        <a:srgbClr val="2F4FE7"/>
      </a:accent3>
      <a:accent4>
        <a:srgbClr val="1787D5"/>
      </a:accent4>
      <a:accent5>
        <a:srgbClr val="20B6B5"/>
      </a:accent5>
      <a:accent6>
        <a:srgbClr val="14B973"/>
      </a:accent6>
      <a:hlink>
        <a:srgbClr val="358E9F"/>
      </a:hlink>
      <a:folHlink>
        <a:srgbClr val="7F7F7F"/>
      </a:folHlink>
    </a:clrScheme>
    <a:fontScheme name="Slate">
      <a:majorFont>
        <a:latin typeface="Georgia Pro Cond Ligh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Speak Pro"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NoStarch</Template>
  <TotalTime>69927</TotalTime>
  <Words>2456</Words>
  <Application>Microsoft Office PowerPoint</Application>
  <PresentationFormat>Widescreen</PresentationFormat>
  <Paragraphs>460</Paragraphs>
  <Slides>34</Slides>
  <Notes>34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Calibri</vt:lpstr>
      <vt:lpstr>Georgia Pro Cond Light</vt:lpstr>
      <vt:lpstr>Speak Pro</vt:lpstr>
      <vt:lpstr>Wingdings 2</vt:lpstr>
      <vt:lpstr>SlateVTI</vt:lpstr>
      <vt:lpstr>CITS1003 Introduction to Cybersecurity [8] Digital Forensics</vt:lpstr>
      <vt:lpstr>A unit about cats cybersecurity</vt:lpstr>
      <vt:lpstr>3 things</vt:lpstr>
      <vt:lpstr>Digital Traces</vt:lpstr>
      <vt:lpstr>Digital Forensics</vt:lpstr>
      <vt:lpstr>Digital Forensics</vt:lpstr>
      <vt:lpstr>Digital Forensics</vt:lpstr>
      <vt:lpstr>The Legal Basis for Gathering Evidence</vt:lpstr>
      <vt:lpstr>Legal Issues with Digital Evidence</vt:lpstr>
      <vt:lpstr>Forensic Conceptual Models</vt:lpstr>
      <vt:lpstr>The Forensic Process</vt:lpstr>
      <vt:lpstr>Collection of Data</vt:lpstr>
      <vt:lpstr>Collection of Data</vt:lpstr>
      <vt:lpstr>Examination</vt:lpstr>
      <vt:lpstr>Android Examination</vt:lpstr>
      <vt:lpstr>Android Examination II</vt:lpstr>
      <vt:lpstr>Analysis I</vt:lpstr>
      <vt:lpstr>Analysis II</vt:lpstr>
      <vt:lpstr>File System Analysis: Deleted Files</vt:lpstr>
      <vt:lpstr>File System Analysis: Slack Space</vt:lpstr>
      <vt:lpstr>Reverse Engineering</vt:lpstr>
      <vt:lpstr>Memory capture and analysis</vt:lpstr>
      <vt:lpstr>Memory capture and analysis II</vt:lpstr>
      <vt:lpstr>Images</vt:lpstr>
      <vt:lpstr>Forensic Examination of Images</vt:lpstr>
      <vt:lpstr>Illegal CD Duplication Factory</vt:lpstr>
      <vt:lpstr>Illegal CD Duplication Factory</vt:lpstr>
      <vt:lpstr>Image Analysis Techniques</vt:lpstr>
      <vt:lpstr>ELA on WTC Crash Photo</vt:lpstr>
      <vt:lpstr>Steganography</vt:lpstr>
      <vt:lpstr>LSB Substitution</vt:lpstr>
      <vt:lpstr>Example</vt:lpstr>
      <vt:lpstr>Steganalysis</vt:lpstr>
      <vt:lpstr>Use in Crime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CITSXXXX Introduction to Cybersecurity [1] Unit overview</dc:title>
  <dc:creator>David Glance</dc:creator>
  <cp:lastModifiedBy>Robert McKnight</cp:lastModifiedBy>
  <cp:revision>409</cp:revision>
  <dcterms:created xsi:type="dcterms:W3CDTF">2020-01-13T04:26:47Z</dcterms:created>
  <dcterms:modified xsi:type="dcterms:W3CDTF">2024-08-08T06:08:57Z</dcterms:modified>
</cp:coreProperties>
</file>